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6"/>
  </p:notesMasterIdLst>
  <p:sldIdLst>
    <p:sldId id="257" r:id="rId5"/>
    <p:sldId id="2521" r:id="rId6"/>
    <p:sldId id="672" r:id="rId7"/>
    <p:sldId id="2514" r:id="rId8"/>
    <p:sldId id="2515" r:id="rId9"/>
    <p:sldId id="2516" r:id="rId10"/>
    <p:sldId id="2518" r:id="rId11"/>
    <p:sldId id="2519" r:id="rId12"/>
    <p:sldId id="2517" r:id="rId13"/>
    <p:sldId id="2522" r:id="rId14"/>
    <p:sldId id="252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5F3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63"/>
    <p:restoredTop sz="94624"/>
  </p:normalViewPr>
  <p:slideViewPr>
    <p:cSldViewPr snapToGrid="0">
      <p:cViewPr varScale="1">
        <p:scale>
          <a:sx n="134" d="100"/>
          <a:sy n="134" d="100"/>
        </p:scale>
        <p:origin x="10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34CE10-5FE1-3D49-99A6-DAFC85AC0AE8}" type="datetimeFigureOut">
              <a:rPr lang="en-US" smtClean="0"/>
              <a:t>8/26/25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A6927B-97D2-554B-A214-D73EE1A76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780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we’ll demonstrate how to set up search alerts for queries in databases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Also run through a few searches in these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Mostly focusing on </a:t>
            </a:r>
            <a:r>
              <a:rPr lang="en-US" dirty="0" err="1"/>
              <a:t>SciFinder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6927B-97D2-554B-A214-D73EE1A76B1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607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we’ll demonstrate how to set up search alerts for queries in databases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Also run through a few searches in these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Mostly focusing on </a:t>
            </a:r>
            <a:r>
              <a:rPr lang="en-US" dirty="0" err="1"/>
              <a:t>SciFinder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6927B-97D2-554B-A214-D73EE1A76B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435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we’ll demonstrate how to set up search alerts for queries in databases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Also run through a few searches in these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Mostly focusing on </a:t>
            </a:r>
            <a:r>
              <a:rPr lang="en-US" dirty="0" err="1"/>
              <a:t>SciFinder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6927B-97D2-554B-A214-D73EE1A76B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013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we’ll demonstrate how to set up search alerts for queries in databases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Also run through a few searches in these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Mostly focusing on </a:t>
            </a:r>
            <a:r>
              <a:rPr lang="en-US" dirty="0" err="1"/>
              <a:t>SciFinder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6927B-97D2-554B-A214-D73EE1A76B1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98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we’ll demonstrate how to set up search alerts for queries in databases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Also run through a few searches in these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Mostly focusing on </a:t>
            </a:r>
            <a:r>
              <a:rPr lang="en-US" dirty="0" err="1"/>
              <a:t>SciFinder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6927B-97D2-554B-A214-D73EE1A76B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240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we’ll demonstrate how to set up search alerts for queries in databases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Also run through a few searches in these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Mostly focusing on </a:t>
            </a:r>
            <a:r>
              <a:rPr lang="en-US" dirty="0" err="1"/>
              <a:t>SciFinder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6927B-97D2-554B-A214-D73EE1A76B1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75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we’ll demonstrate how to set up search alerts for queries in databases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Also run through a few searches in these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Mostly focusing on </a:t>
            </a:r>
            <a:r>
              <a:rPr lang="en-US" dirty="0" err="1"/>
              <a:t>SciFinder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A6927B-97D2-554B-A214-D73EE1A76B1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661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0926" y="4227594"/>
            <a:ext cx="8404977" cy="1305500"/>
          </a:xfrm>
        </p:spPr>
        <p:txBody>
          <a:bodyPr anchor="b">
            <a:normAutofit/>
          </a:bodyPr>
          <a:lstStyle>
            <a:lvl1pPr algn="l">
              <a:defRPr sz="4000" b="0">
                <a:solidFill>
                  <a:schemeClr val="accent5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0927" y="5766099"/>
            <a:ext cx="8404976" cy="590251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>
                <a:solidFill>
                  <a:schemeClr val="accent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D6E16576-7A47-6F43-BCCC-0201D2F035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927" y="646847"/>
            <a:ext cx="2410896" cy="523522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36FE41B-E7AE-FC43-A4A2-51F8145209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39905" y="417149"/>
            <a:ext cx="1739198" cy="365125"/>
          </a:xfrm>
        </p:spPr>
        <p:txBody>
          <a:bodyPr/>
          <a:lstStyle>
            <a:lvl1pPr algn="r">
              <a:defRPr>
                <a:solidFill>
                  <a:schemeClr val="accent6"/>
                </a:solidFill>
              </a:defRPr>
            </a:lvl1pPr>
          </a:lstStyle>
          <a:p>
            <a:fld id="{6C33123A-F54F-2341-AC44-7F40417F38A2}" type="datetime4">
              <a:rPr lang="en-US" smtClean="0"/>
              <a:t>August 26, 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68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32C1C1AA-2B7A-4945-8F1C-3684E28E4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0DA1228-7D2D-F747-9CD9-30F83FE96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5468" y="2463800"/>
            <a:ext cx="8529676" cy="2651125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spcAft>
                <a:spcPts val="1400"/>
              </a:spcAft>
              <a:buNone/>
              <a:defRPr sz="2200" b="0" i="0" baseline="0">
                <a:solidFill>
                  <a:schemeClr val="accent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F94D049-750D-4443-ABB8-2C3A349AFA4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76101" y="5209658"/>
            <a:ext cx="5276113" cy="1051959"/>
          </a:xfrm>
        </p:spPr>
        <p:txBody>
          <a:bodyPr anchor="b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5721C2F4-C445-134C-AB62-EC44C3AC62A6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B0C0F91-4826-AB48-8200-0AA6EBCF9CAB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619509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ject 1" descr="preencoded.png">
            <a:extLst>
              <a:ext uri="{FF2B5EF4-FFF2-40B4-BE49-F238E27FC236}">
                <a16:creationId xmlns:a16="http://schemas.microsoft.com/office/drawing/2014/main" id="{6129D614-C18E-A84F-A35D-B85AD0710D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DB3474F2-813F-144E-A5E3-9EFB3D5E77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202" y="452406"/>
            <a:ext cx="5163202" cy="752449"/>
          </a:xfrm>
        </p:spPr>
        <p:txBody>
          <a:bodyPr anchor="t">
            <a:normAutofit/>
          </a:bodyPr>
          <a:lstStyle>
            <a:lvl1pPr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Introduction Title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F95F123-F83C-D74D-B917-9E9D3B4BA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7244" y="1702014"/>
            <a:ext cx="5163202" cy="4255854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spcAft>
                <a:spcPts val="1500"/>
              </a:spcAft>
              <a:buNone/>
              <a:defRPr sz="22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23" descr="Icon&#10;&#10;Description automatically generated with medium confidence">
            <a:extLst>
              <a:ext uri="{FF2B5EF4-FFF2-40B4-BE49-F238E27FC236}">
                <a16:creationId xmlns:a16="http://schemas.microsoft.com/office/drawing/2014/main" id="{1F61D637-3F32-614B-99A7-CE6CA71985B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F927D43-946C-AB43-B96A-8F8625D7ECAF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566312" y="446161"/>
            <a:ext cx="4394634" cy="75869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25F86CE-9BC1-6743-9E0C-DD5B6FB8AB49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545850" y="1702014"/>
            <a:ext cx="5140134" cy="42558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lnSpc>
                <a:spcPts val="2000"/>
              </a:lnSpc>
              <a:spcAft>
                <a:spcPts val="1950"/>
              </a:spcAft>
            </a:pPr>
            <a:r>
              <a:rPr lang="en-US" sz="1300">
                <a:latin typeface="Arial" panose="020B0604020202020204" pitchFamily="34" charset="0"/>
                <a:cs typeface="Arial" panose="020B0604020202020204" pitchFamily="34" charset="0"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50350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32C1C1AA-2B7A-4945-8F1C-3684E28E4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0DA1228-7D2D-F747-9CD9-30F83FE96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4202" y="1308839"/>
            <a:ext cx="6264941" cy="1305221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BF1B40-2588-3D4B-8C12-01E00E3A8BD5}"/>
              </a:ext>
            </a:extLst>
          </p:cNvPr>
          <p:cNvCxnSpPr>
            <a:cxnSpLocks/>
          </p:cNvCxnSpPr>
          <p:nvPr userDrawn="1"/>
        </p:nvCxnSpPr>
        <p:spPr>
          <a:xfrm>
            <a:off x="7993530" y="2652595"/>
            <a:ext cx="0" cy="3701068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1AC8C5-5BCC-F143-AA3D-E8B580BC3899}"/>
              </a:ext>
            </a:extLst>
          </p:cNvPr>
          <p:cNvCxnSpPr>
            <a:cxnSpLocks/>
          </p:cNvCxnSpPr>
          <p:nvPr userDrawn="1"/>
        </p:nvCxnSpPr>
        <p:spPr>
          <a:xfrm>
            <a:off x="4174297" y="2652595"/>
            <a:ext cx="0" cy="3701068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3433607-A703-8641-92B9-55BCB9A61722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2652595"/>
            <a:ext cx="12192000" cy="0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AF57EB42-4981-064D-9CE9-E9DB573814EB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8086501" y="2723842"/>
            <a:ext cx="3670724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4924E4CC-F6FD-524A-9FED-C626A85DF7FA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8086501" y="3121049"/>
            <a:ext cx="3670718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466B347D-34B5-7142-B26C-56CEAC99DC7D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8086501" y="3999752"/>
            <a:ext cx="3670705" cy="2353911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48838D29-272F-F149-AD8D-3E5D2AD51AF6}"/>
              </a:ext>
            </a:extLst>
          </p:cNvPr>
          <p:cNvSpPr>
            <a:spLocks noGrp="1"/>
          </p:cNvSpPr>
          <p:nvPr>
            <p:ph type="body" sz="half" idx="27"/>
          </p:nvPr>
        </p:nvSpPr>
        <p:spPr>
          <a:xfrm>
            <a:off x="444202" y="2723842"/>
            <a:ext cx="3670724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4B575BD0-362D-7C47-9EAD-C5F806621E1D}"/>
              </a:ext>
            </a:extLst>
          </p:cNvPr>
          <p:cNvSpPr>
            <a:spLocks noGrp="1"/>
          </p:cNvSpPr>
          <p:nvPr>
            <p:ph type="body" sz="half" idx="28"/>
          </p:nvPr>
        </p:nvSpPr>
        <p:spPr>
          <a:xfrm>
            <a:off x="444202" y="3121049"/>
            <a:ext cx="3670718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8003DD90-3175-F44F-8D72-458530DE4A62}"/>
              </a:ext>
            </a:extLst>
          </p:cNvPr>
          <p:cNvSpPr>
            <a:spLocks noGrp="1"/>
          </p:cNvSpPr>
          <p:nvPr>
            <p:ph type="body" sz="half" idx="29"/>
          </p:nvPr>
        </p:nvSpPr>
        <p:spPr>
          <a:xfrm>
            <a:off x="444202" y="3999752"/>
            <a:ext cx="3670705" cy="2353911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54DF355D-6530-1F46-BC1A-E979ADECFB94}"/>
              </a:ext>
            </a:extLst>
          </p:cNvPr>
          <p:cNvSpPr>
            <a:spLocks noGrp="1"/>
          </p:cNvSpPr>
          <p:nvPr>
            <p:ph type="body" sz="half" idx="30"/>
          </p:nvPr>
        </p:nvSpPr>
        <p:spPr>
          <a:xfrm>
            <a:off x="4260638" y="2723842"/>
            <a:ext cx="3670724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478E426-63EF-244C-B829-98E2E21E119B}"/>
              </a:ext>
            </a:extLst>
          </p:cNvPr>
          <p:cNvSpPr>
            <a:spLocks noGrp="1"/>
          </p:cNvSpPr>
          <p:nvPr>
            <p:ph type="body" sz="half" idx="31"/>
          </p:nvPr>
        </p:nvSpPr>
        <p:spPr>
          <a:xfrm>
            <a:off x="4260638" y="3121049"/>
            <a:ext cx="3670718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F89BDC90-F4BA-5D40-A0EF-BD5586AFF4BE}"/>
              </a:ext>
            </a:extLst>
          </p:cNvPr>
          <p:cNvSpPr>
            <a:spLocks noGrp="1"/>
          </p:cNvSpPr>
          <p:nvPr>
            <p:ph type="body" sz="half" idx="32"/>
          </p:nvPr>
        </p:nvSpPr>
        <p:spPr>
          <a:xfrm>
            <a:off x="4260638" y="3999752"/>
            <a:ext cx="3670705" cy="2353911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A8765B4F-24D8-2641-9261-F629332413A3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4CD120F-A27D-2143-88BD-66FC0DCC6426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3507998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32C1C1AA-2B7A-4945-8F1C-3684E28E4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0DA1228-7D2D-F747-9CD9-30F83FE96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4202" y="1308839"/>
            <a:ext cx="6264941" cy="1305221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58DDCAA-666B-BB40-B3E0-9F6817656A50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425654" y="2723842"/>
            <a:ext cx="2755489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BF1B40-2588-3D4B-8C12-01E00E3A8BD5}"/>
              </a:ext>
            </a:extLst>
          </p:cNvPr>
          <p:cNvCxnSpPr>
            <a:cxnSpLocks/>
          </p:cNvCxnSpPr>
          <p:nvPr userDrawn="1"/>
        </p:nvCxnSpPr>
        <p:spPr>
          <a:xfrm>
            <a:off x="6106160" y="2652595"/>
            <a:ext cx="0" cy="3703754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C02867A-99C5-A847-B4B7-375BA3263372}"/>
              </a:ext>
            </a:extLst>
          </p:cNvPr>
          <p:cNvCxnSpPr>
            <a:cxnSpLocks/>
          </p:cNvCxnSpPr>
          <p:nvPr userDrawn="1"/>
        </p:nvCxnSpPr>
        <p:spPr>
          <a:xfrm>
            <a:off x="8971280" y="2652595"/>
            <a:ext cx="0" cy="3703754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1AC8C5-5BCC-F143-AA3D-E8B580BC3899}"/>
              </a:ext>
            </a:extLst>
          </p:cNvPr>
          <p:cNvCxnSpPr>
            <a:cxnSpLocks/>
          </p:cNvCxnSpPr>
          <p:nvPr userDrawn="1"/>
        </p:nvCxnSpPr>
        <p:spPr>
          <a:xfrm>
            <a:off x="3241040" y="2652595"/>
            <a:ext cx="0" cy="3703754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3433607-A703-8641-92B9-55BCB9A61722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2652595"/>
            <a:ext cx="12192000" cy="0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B08375B-C3F2-524E-910B-D9C21C18B5C6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25654" y="3121049"/>
            <a:ext cx="2755487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F44CBEE-7235-1C4B-A2D6-7A398A0159FF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425655" y="3999753"/>
            <a:ext cx="2765652" cy="2356598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83CCFE16-FD6F-9E4A-BE05-F4B5A69432EC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3317709" y="2723842"/>
            <a:ext cx="2755489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D93C09BD-8DFF-E148-BDEB-C6CC79B3C224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3317709" y="3121049"/>
            <a:ext cx="2755487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783DDF49-EF8F-2C4C-8580-0A5DD0BEDF83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3317710" y="3999753"/>
            <a:ext cx="2765652" cy="2356596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AF57EB42-4981-064D-9CE9-E9DB573814EB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199131" y="2723842"/>
            <a:ext cx="2755489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4924E4CC-F6FD-524A-9FED-C626A85DF7FA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6199131" y="3121049"/>
            <a:ext cx="2755487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466B347D-34B5-7142-B26C-56CEAC99DC7D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6199132" y="3999753"/>
            <a:ext cx="2765652" cy="2356596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A6703E58-9291-EE40-8DCB-A241470F951D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9091189" y="2723842"/>
            <a:ext cx="2755489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CD451DD1-615B-AE43-9B8E-1BB26CDED94B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9091189" y="3121049"/>
            <a:ext cx="2755487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B5571B90-D179-B34F-95F4-C185A51AB586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091190" y="3999753"/>
            <a:ext cx="2765652" cy="2356596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7FCF8479-82B0-0840-9B2D-AC5FD4ACD354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37032ABB-7447-304B-BC64-9369BF7A9356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2160559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with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3DBC3CC-6FE7-A44B-BF70-8A106D9EA57A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44203" y="2125027"/>
            <a:ext cx="5099050" cy="4135260"/>
          </a:xfrm>
        </p:spPr>
        <p:txBody>
          <a:bodyPr anchor="b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961E201-BA38-4447-A0C1-6213D4ABE43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76102" y="241683"/>
            <a:ext cx="5333028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B363821-E1AE-0E4B-AB14-075EE424E572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76100" y="698668"/>
            <a:ext cx="533302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42914363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place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D1E4FA67-482D-F249-9F64-D3A7846B76E0}"/>
              </a:ext>
            </a:extLst>
          </p:cNvPr>
          <p:cNvSpPr>
            <a:spLocks noGrp="1" noChangeAspect="1"/>
          </p:cNvSpPr>
          <p:nvPr>
            <p:ph type="pic" idx="15"/>
          </p:nvPr>
        </p:nvSpPr>
        <p:spPr>
          <a:xfrm>
            <a:off x="6121820" y="0"/>
            <a:ext cx="6070180" cy="6858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3DBC3CC-6FE7-A44B-BF70-8A106D9EA57A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44203" y="2125027"/>
            <a:ext cx="5099050" cy="4135260"/>
          </a:xfrm>
        </p:spPr>
        <p:txBody>
          <a:bodyPr anchor="b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9F9F3A5-801B-434A-86BB-2BEE7C86970F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476101" y="241683"/>
            <a:ext cx="5386817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8A2491D-CED1-3E4A-83F9-0AEC1BF664CD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76101" y="698668"/>
            <a:ext cx="5386818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1546135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Dark_with lis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000" y="2283090"/>
            <a:ext cx="9852104" cy="3181151"/>
          </a:xfrm>
        </p:spPr>
        <p:txBody>
          <a:bodyPr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B16D"/>
              </a:buClr>
              <a:buSzPct val="70000"/>
              <a:buFont typeface="Arial" panose="020B0604020202020204" pitchFamily="34" charset="0"/>
              <a:buChar char="•"/>
              <a:tabLst/>
              <a:defRPr lang="en-US" sz="2000" kern="1200" dirty="0">
                <a:solidFill>
                  <a:srgbClr val="E0D5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B7E7661C-8F47-A84E-B097-83D2887BAAE5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C9E33F36-CB6A-3845-B322-222BD9B1F419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33063878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Dar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000" y="2283090"/>
            <a:ext cx="9852104" cy="3181151"/>
          </a:xfrm>
        </p:spPr>
        <p:txBody>
          <a:bodyPr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B16D"/>
              </a:buClr>
              <a:buSzPct val="70000"/>
              <a:buFont typeface="Arial" panose="020B0604020202020204" pitchFamily="34" charset="0"/>
              <a:buNone/>
              <a:tabLst/>
              <a:defRPr lang="en-US" sz="2000" kern="1200" dirty="0">
                <a:solidFill>
                  <a:srgbClr val="E0D5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679ACECD-DD2A-B64F-8E1E-426B640A054C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619EC4-76DA-1644-8D14-0A5DD8E7E339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2165111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Light_with lis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B9925059-DA62-0741-A886-A75ABAED9C3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8000" y="2283090"/>
            <a:ext cx="9852104" cy="3181151"/>
          </a:xfrm>
        </p:spPr>
        <p:txBody>
          <a:bodyPr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B16D"/>
              </a:buClr>
              <a:buSzPct val="70000"/>
              <a:buFont typeface="Arial" panose="020B0604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25247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Ligh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000" y="2283090"/>
            <a:ext cx="9852104" cy="3181151"/>
          </a:xfrm>
        </p:spPr>
        <p:txBody>
          <a:bodyPr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B16D"/>
              </a:buClr>
              <a:buSzPct val="70000"/>
              <a:buFont typeface="Arial" panose="020B0604020202020204" pitchFamily="34" charset="0"/>
              <a:buNone/>
              <a:tabLst/>
              <a:defRPr lang="en-US" sz="2000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1637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_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0927" y="4933507"/>
            <a:ext cx="5128022" cy="13055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D6E16576-7A47-6F43-BCCC-0201D2F035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927" y="646847"/>
            <a:ext cx="2410896" cy="52352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12FA5A-5425-9D4A-9C6F-9D6BB0C43366}"/>
              </a:ext>
            </a:extLst>
          </p:cNvPr>
          <p:cNvCxnSpPr>
            <a:cxnSpLocks/>
          </p:cNvCxnSpPr>
          <p:nvPr userDrawn="1"/>
        </p:nvCxnSpPr>
        <p:spPr>
          <a:xfrm>
            <a:off x="6106160" y="-57543"/>
            <a:ext cx="0" cy="6915543"/>
          </a:xfrm>
          <a:prstGeom prst="line">
            <a:avLst/>
          </a:prstGeom>
          <a:ln>
            <a:gradFill flip="none" rotWithShape="1"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2700000" scaled="0"/>
              <a:tileRect/>
            </a:gra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Picture 2">
            <a:extLst>
              <a:ext uri="{FF2B5EF4-FFF2-40B4-BE49-F238E27FC236}">
                <a16:creationId xmlns:a16="http://schemas.microsoft.com/office/drawing/2014/main" id="{9FB89F2B-E93E-0641-8991-6CC778E4110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alphaModFix amt="5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1" t="9698" r="21187"/>
          <a:stretch/>
        </p:blipFill>
        <p:spPr bwMode="auto">
          <a:xfrm>
            <a:off x="6113794" y="-1"/>
            <a:ext cx="6078204" cy="6838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7439FD51-B1D6-8F4A-803E-396E69AF84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6197" y="4567999"/>
            <a:ext cx="1739198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6E3C9BF4-CD7D-8540-B3F3-C4359157ED05}" type="datetime4">
              <a:rPr lang="en-US" smtClean="0"/>
              <a:t>August 26, 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1585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95D52FD-2419-B24C-B2EA-9271BC6BBF87}"/>
              </a:ext>
            </a:extLst>
          </p:cNvPr>
          <p:cNvCxnSpPr>
            <a:cxnSpLocks/>
          </p:cNvCxnSpPr>
          <p:nvPr userDrawn="1"/>
        </p:nvCxnSpPr>
        <p:spPr>
          <a:xfrm>
            <a:off x="0" y="1030494"/>
            <a:ext cx="12251473" cy="32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B43891-19A2-E44C-BFD9-E9A295B5D0FD}"/>
              </a:ext>
            </a:extLst>
          </p:cNvPr>
          <p:cNvCxnSpPr>
            <a:cxnSpLocks/>
          </p:cNvCxnSpPr>
          <p:nvPr userDrawn="1"/>
        </p:nvCxnSpPr>
        <p:spPr>
          <a:xfrm>
            <a:off x="0" y="2697284"/>
            <a:ext cx="12251473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6461FD-CC27-ED43-9F1E-024F4F11A555}"/>
              </a:ext>
            </a:extLst>
          </p:cNvPr>
          <p:cNvCxnSpPr>
            <a:cxnSpLocks/>
          </p:cNvCxnSpPr>
          <p:nvPr userDrawn="1"/>
        </p:nvCxnSpPr>
        <p:spPr>
          <a:xfrm>
            <a:off x="0" y="4243145"/>
            <a:ext cx="12192000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4B4CC7-DE04-614C-8F67-33EBDF91710B}"/>
              </a:ext>
            </a:extLst>
          </p:cNvPr>
          <p:cNvCxnSpPr>
            <a:cxnSpLocks/>
          </p:cNvCxnSpPr>
          <p:nvPr userDrawn="1"/>
        </p:nvCxnSpPr>
        <p:spPr>
          <a:xfrm>
            <a:off x="0" y="5845140"/>
            <a:ext cx="12251473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A210702-9285-5B4D-A2ED-83DAECEA8C8B}"/>
              </a:ext>
            </a:extLst>
          </p:cNvPr>
          <p:cNvCxnSpPr>
            <a:cxnSpLocks/>
          </p:cNvCxnSpPr>
          <p:nvPr userDrawn="1"/>
        </p:nvCxnSpPr>
        <p:spPr>
          <a:xfrm>
            <a:off x="8868936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15DD7A-2884-CB45-A39F-88BC1E8F8B37}"/>
              </a:ext>
            </a:extLst>
          </p:cNvPr>
          <p:cNvCxnSpPr>
            <a:cxnSpLocks/>
          </p:cNvCxnSpPr>
          <p:nvPr userDrawn="1"/>
        </p:nvCxnSpPr>
        <p:spPr>
          <a:xfrm>
            <a:off x="6140604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373CE6-A7CE-D14D-8423-5DE8FD3F2093}"/>
              </a:ext>
            </a:extLst>
          </p:cNvPr>
          <p:cNvCxnSpPr>
            <a:cxnSpLocks/>
          </p:cNvCxnSpPr>
          <p:nvPr userDrawn="1"/>
        </p:nvCxnSpPr>
        <p:spPr>
          <a:xfrm>
            <a:off x="3352800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045FF2A-79FD-BB44-A2CA-1331757B5311}"/>
              </a:ext>
            </a:extLst>
          </p:cNvPr>
          <p:cNvCxnSpPr>
            <a:cxnSpLocks/>
          </p:cNvCxnSpPr>
          <p:nvPr userDrawn="1"/>
        </p:nvCxnSpPr>
        <p:spPr>
          <a:xfrm>
            <a:off x="624468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97979B-8AFF-904E-960C-121AED32CABF}"/>
              </a:ext>
            </a:extLst>
          </p:cNvPr>
          <p:cNvCxnSpPr>
            <a:cxnSpLocks/>
          </p:cNvCxnSpPr>
          <p:nvPr userDrawn="1"/>
        </p:nvCxnSpPr>
        <p:spPr>
          <a:xfrm>
            <a:off x="11567532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F7955-5E89-D74C-9EF1-CE55C691D1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8243" y="1893134"/>
            <a:ext cx="2272154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586102F4-C2D7-4949-BBD7-069B15E2BE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1239" y="1902234"/>
            <a:ext cx="2276961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0EFD0E42-6CF3-3B45-8418-50EFC96439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42660" y="1890542"/>
            <a:ext cx="2273870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E3411B4C-A7FB-C84C-A916-88C5CFEDAED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1239" y="3498093"/>
            <a:ext cx="2276958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A7D50877-D419-A647-A938-AC0D343DB4D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06007" y="5027896"/>
            <a:ext cx="2282190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C749A1C5-832F-3641-9E2E-346ED2ADA1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42660" y="3499339"/>
            <a:ext cx="2273868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363CAA6B-5FB2-BE46-98FE-5279349B8F4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41914" y="1890541"/>
            <a:ext cx="2273210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2F950F76-DB7E-EB40-8326-ED06CCFE62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8242" y="3493305"/>
            <a:ext cx="2272154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D4229E0C-62C8-3644-BA3B-504280DC79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26323" y="5027895"/>
            <a:ext cx="2274071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8C169B54-58A1-214E-AD85-F41C9E0597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43521" y="5027894"/>
            <a:ext cx="2273005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910A2D85-31D3-7E4E-9E1E-004FBB157E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1914" y="3499339"/>
            <a:ext cx="2259195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C72B8D38-17CE-6549-B165-F0E689696EA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41913" y="5027893"/>
            <a:ext cx="2302943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7579040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10 School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95D52FD-2419-B24C-B2EA-9271BC6BBF87}"/>
              </a:ext>
            </a:extLst>
          </p:cNvPr>
          <p:cNvCxnSpPr>
            <a:cxnSpLocks/>
          </p:cNvCxnSpPr>
          <p:nvPr userDrawn="1"/>
        </p:nvCxnSpPr>
        <p:spPr>
          <a:xfrm>
            <a:off x="0" y="1030494"/>
            <a:ext cx="12251473" cy="32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B43891-19A2-E44C-BFD9-E9A295B5D0FD}"/>
              </a:ext>
            </a:extLst>
          </p:cNvPr>
          <p:cNvCxnSpPr>
            <a:cxnSpLocks/>
          </p:cNvCxnSpPr>
          <p:nvPr userDrawn="1"/>
        </p:nvCxnSpPr>
        <p:spPr>
          <a:xfrm>
            <a:off x="0" y="2697284"/>
            <a:ext cx="12251473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6461FD-CC27-ED43-9F1E-024F4F11A555}"/>
              </a:ext>
            </a:extLst>
          </p:cNvPr>
          <p:cNvCxnSpPr>
            <a:cxnSpLocks/>
          </p:cNvCxnSpPr>
          <p:nvPr userDrawn="1"/>
        </p:nvCxnSpPr>
        <p:spPr>
          <a:xfrm>
            <a:off x="0" y="4243145"/>
            <a:ext cx="12192000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4B4CC7-DE04-614C-8F67-33EBDF91710B}"/>
              </a:ext>
            </a:extLst>
          </p:cNvPr>
          <p:cNvCxnSpPr>
            <a:cxnSpLocks/>
          </p:cNvCxnSpPr>
          <p:nvPr userDrawn="1"/>
        </p:nvCxnSpPr>
        <p:spPr>
          <a:xfrm>
            <a:off x="0" y="5845140"/>
            <a:ext cx="12251473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A210702-9285-5B4D-A2ED-83DAECEA8C8B}"/>
              </a:ext>
            </a:extLst>
          </p:cNvPr>
          <p:cNvCxnSpPr>
            <a:cxnSpLocks/>
          </p:cNvCxnSpPr>
          <p:nvPr userDrawn="1"/>
        </p:nvCxnSpPr>
        <p:spPr>
          <a:xfrm>
            <a:off x="8868936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15DD7A-2884-CB45-A39F-88BC1E8F8B37}"/>
              </a:ext>
            </a:extLst>
          </p:cNvPr>
          <p:cNvCxnSpPr>
            <a:cxnSpLocks/>
          </p:cNvCxnSpPr>
          <p:nvPr userDrawn="1"/>
        </p:nvCxnSpPr>
        <p:spPr>
          <a:xfrm>
            <a:off x="6140604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373CE6-A7CE-D14D-8423-5DE8FD3F2093}"/>
              </a:ext>
            </a:extLst>
          </p:cNvPr>
          <p:cNvCxnSpPr>
            <a:cxnSpLocks/>
          </p:cNvCxnSpPr>
          <p:nvPr userDrawn="1"/>
        </p:nvCxnSpPr>
        <p:spPr>
          <a:xfrm>
            <a:off x="3352800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045FF2A-79FD-BB44-A2CA-1331757B5311}"/>
              </a:ext>
            </a:extLst>
          </p:cNvPr>
          <p:cNvCxnSpPr>
            <a:cxnSpLocks/>
          </p:cNvCxnSpPr>
          <p:nvPr userDrawn="1"/>
        </p:nvCxnSpPr>
        <p:spPr>
          <a:xfrm>
            <a:off x="624468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97979B-8AFF-904E-960C-121AED32CABF}"/>
              </a:ext>
            </a:extLst>
          </p:cNvPr>
          <p:cNvCxnSpPr>
            <a:cxnSpLocks/>
          </p:cNvCxnSpPr>
          <p:nvPr userDrawn="1"/>
        </p:nvCxnSpPr>
        <p:spPr>
          <a:xfrm>
            <a:off x="11567532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956BB7B-5CE5-F441-B889-0A1C038B2A36}"/>
              </a:ext>
            </a:extLst>
          </p:cNvPr>
          <p:cNvSpPr txBox="1"/>
          <p:nvPr userDrawn="1"/>
        </p:nvSpPr>
        <p:spPr>
          <a:xfrm>
            <a:off x="982613" y="2108577"/>
            <a:ext cx="1957170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Blair School of Music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70D162-17AA-414A-B172-551F4ED73BFD}"/>
              </a:ext>
            </a:extLst>
          </p:cNvPr>
          <p:cNvSpPr txBox="1"/>
          <p:nvPr userDrawn="1"/>
        </p:nvSpPr>
        <p:spPr>
          <a:xfrm>
            <a:off x="3746432" y="1893134"/>
            <a:ext cx="1676317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College of Arts</a:t>
            </a:r>
            <a:br>
              <a:rPr lang="en-US" sz="1400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Sciences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40AECC-2852-3B48-B51A-80B5E7CDBCC7}"/>
              </a:ext>
            </a:extLst>
          </p:cNvPr>
          <p:cNvSpPr txBox="1"/>
          <p:nvPr userDrawn="1"/>
        </p:nvSpPr>
        <p:spPr>
          <a:xfrm>
            <a:off x="6500009" y="2108577"/>
            <a:ext cx="1676317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Divinity School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5663EA-250A-A24A-BF53-0FA1A5EE3B7A}"/>
              </a:ext>
            </a:extLst>
          </p:cNvPr>
          <p:cNvSpPr txBox="1"/>
          <p:nvPr userDrawn="1"/>
        </p:nvSpPr>
        <p:spPr>
          <a:xfrm>
            <a:off x="9281954" y="2108577"/>
            <a:ext cx="1785072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Graduate School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FC1B1C5-3349-4846-A0F1-D6E86F5762A6}"/>
              </a:ext>
            </a:extLst>
          </p:cNvPr>
          <p:cNvSpPr txBox="1"/>
          <p:nvPr userDrawn="1"/>
        </p:nvSpPr>
        <p:spPr>
          <a:xfrm>
            <a:off x="982613" y="3737377"/>
            <a:ext cx="1676317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Law School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BF4D32B-9B34-A64E-9C72-44B90CF4B7E1}"/>
              </a:ext>
            </a:extLst>
          </p:cNvPr>
          <p:cNvSpPr txBox="1"/>
          <p:nvPr userDrawn="1"/>
        </p:nvSpPr>
        <p:spPr>
          <a:xfrm>
            <a:off x="3746432" y="3306490"/>
            <a:ext cx="1676317" cy="73866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Owen Graduate School of Management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2DAF53A-0296-F842-B971-2C80F878B028}"/>
              </a:ext>
            </a:extLst>
          </p:cNvPr>
          <p:cNvSpPr txBox="1"/>
          <p:nvPr userDrawn="1"/>
        </p:nvSpPr>
        <p:spPr>
          <a:xfrm>
            <a:off x="6500009" y="3737377"/>
            <a:ext cx="1676317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Peabody College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FF441D9-7B8A-7643-B64A-BA688EDCF850}"/>
              </a:ext>
            </a:extLst>
          </p:cNvPr>
          <p:cNvSpPr txBox="1"/>
          <p:nvPr userDrawn="1"/>
        </p:nvSpPr>
        <p:spPr>
          <a:xfrm>
            <a:off x="9281954" y="3521934"/>
            <a:ext cx="1785072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School of Engineering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6856156-5CE2-B74F-8659-51D32F182E20}"/>
              </a:ext>
            </a:extLst>
          </p:cNvPr>
          <p:cNvSpPr txBox="1"/>
          <p:nvPr userDrawn="1"/>
        </p:nvSpPr>
        <p:spPr>
          <a:xfrm>
            <a:off x="982613" y="5067794"/>
            <a:ext cx="1676317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School of </a:t>
            </a:r>
            <a:b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Medicine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8223F9C-2080-5545-8CEE-1BE489720355}"/>
              </a:ext>
            </a:extLst>
          </p:cNvPr>
          <p:cNvSpPr txBox="1"/>
          <p:nvPr userDrawn="1"/>
        </p:nvSpPr>
        <p:spPr>
          <a:xfrm>
            <a:off x="3746432" y="5067794"/>
            <a:ext cx="1676317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School of </a:t>
            </a:r>
            <a:b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Nursing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199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UIDE0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BC8669E-B216-AA42-B53A-973035C85CE2}"/>
              </a:ext>
            </a:extLst>
          </p:cNvPr>
          <p:cNvCxnSpPr>
            <a:cxnSpLocks/>
          </p:cNvCxnSpPr>
          <p:nvPr userDrawn="1"/>
        </p:nvCxnSpPr>
        <p:spPr>
          <a:xfrm>
            <a:off x="593012" y="1017632"/>
            <a:ext cx="1084277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272C731-1402-D34C-B7DD-4065D53CE563}"/>
              </a:ext>
            </a:extLst>
          </p:cNvPr>
          <p:cNvSpPr txBox="1"/>
          <p:nvPr userDrawn="1"/>
        </p:nvSpPr>
        <p:spPr>
          <a:xfrm>
            <a:off x="472918" y="343881"/>
            <a:ext cx="5981125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3300" b="1" i="0" spc="30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TEMPLATE GUIDELINES</a:t>
            </a:r>
            <a:endParaRPr lang="en-US" sz="3300" b="1" i="0" spc="300" baseline="0"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3FFBCD6-4509-E545-897B-13343F0A4AA2}"/>
              </a:ext>
            </a:extLst>
          </p:cNvPr>
          <p:cNvSpPr txBox="1"/>
          <p:nvPr userDrawn="1"/>
        </p:nvSpPr>
        <p:spPr>
          <a:xfrm>
            <a:off x="500412" y="1238057"/>
            <a:ext cx="3816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i="0" spc="300" baseline="0">
                <a:solidFill>
                  <a:schemeClr val="tx2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USING SLIDE LAYOUTS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F24369F-C194-AD45-85F6-6988005CDA65}"/>
              </a:ext>
            </a:extLst>
          </p:cNvPr>
          <p:cNvCxnSpPr>
            <a:cxnSpLocks/>
          </p:cNvCxnSpPr>
          <p:nvPr userDrawn="1"/>
        </p:nvCxnSpPr>
        <p:spPr>
          <a:xfrm>
            <a:off x="593012" y="1683345"/>
            <a:ext cx="356212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79A14FE-18BE-6142-B636-9CCED47D817E}"/>
              </a:ext>
            </a:extLst>
          </p:cNvPr>
          <p:cNvSpPr txBox="1"/>
          <p:nvPr userDrawn="1"/>
        </p:nvSpPr>
        <p:spPr>
          <a:xfrm>
            <a:off x="520121" y="1883971"/>
            <a:ext cx="2933258" cy="346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ts val="2200"/>
              </a:lnSpc>
            </a:pPr>
            <a:r>
              <a:rPr lang="en-US" sz="1400" b="1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To insert a new slide: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08843B7-205D-3946-ABAE-B1BDBD70F068}"/>
              </a:ext>
            </a:extLst>
          </p:cNvPr>
          <p:cNvSpPr txBox="1"/>
          <p:nvPr userDrawn="1"/>
        </p:nvSpPr>
        <p:spPr>
          <a:xfrm>
            <a:off x="520120" y="2285462"/>
            <a:ext cx="4872151" cy="1439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Click the arrow on the right slide of the </a:t>
            </a:r>
            <a:b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</a:b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New Slide button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Choose an appropriate layout from</a:t>
            </a:r>
            <a:b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</a:b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the gallery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Edit as needed, following the guidelines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2ECCC39-BB65-AC40-AD18-8F381A0C05D3}"/>
              </a:ext>
            </a:extLst>
          </p:cNvPr>
          <p:cNvSpPr txBox="1"/>
          <p:nvPr userDrawn="1"/>
        </p:nvSpPr>
        <p:spPr>
          <a:xfrm>
            <a:off x="5785109" y="1238057"/>
            <a:ext cx="4999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i="0" spc="300" baseline="0">
                <a:solidFill>
                  <a:schemeClr val="tx2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CHANGING SLIDE LAYOUTS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A836D77-69F2-494D-B305-F1C1FC3DB5D5}"/>
              </a:ext>
            </a:extLst>
          </p:cNvPr>
          <p:cNvCxnSpPr>
            <a:cxnSpLocks/>
          </p:cNvCxnSpPr>
          <p:nvPr userDrawn="1"/>
        </p:nvCxnSpPr>
        <p:spPr>
          <a:xfrm>
            <a:off x="5877709" y="1683345"/>
            <a:ext cx="423447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D3EE09A-33B1-9548-B0A8-602C83122867}"/>
              </a:ext>
            </a:extLst>
          </p:cNvPr>
          <p:cNvSpPr txBox="1"/>
          <p:nvPr userDrawn="1"/>
        </p:nvSpPr>
        <p:spPr>
          <a:xfrm>
            <a:off x="5804817" y="1883971"/>
            <a:ext cx="5630970" cy="626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ts val="2200"/>
              </a:lnSpc>
            </a:pPr>
            <a:r>
              <a:rPr lang="en-US" sz="1400" b="1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If you wish to use a different layout for your existing slide, there is no need to insert a new one. Simply: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31C6390-568E-664C-ACF3-B99CCB8654EF}"/>
              </a:ext>
            </a:extLst>
          </p:cNvPr>
          <p:cNvSpPr txBox="1"/>
          <p:nvPr userDrawn="1"/>
        </p:nvSpPr>
        <p:spPr>
          <a:xfrm>
            <a:off x="5794963" y="2880710"/>
            <a:ext cx="4979724" cy="608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With your slide selected, click in the Layout button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Choose a new layout from the gallery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F05F79-EC1D-A349-A6B8-A12B4B8D0A25}"/>
              </a:ext>
            </a:extLst>
          </p:cNvPr>
          <p:cNvSpPr txBox="1"/>
          <p:nvPr userDrawn="1"/>
        </p:nvSpPr>
        <p:spPr>
          <a:xfrm>
            <a:off x="500412" y="4204094"/>
            <a:ext cx="3816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i="0" spc="300" baseline="0">
                <a:solidFill>
                  <a:schemeClr val="tx2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ADDING PHOTOS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43F06E8-7784-FF40-A314-DF298C2524EE}"/>
              </a:ext>
            </a:extLst>
          </p:cNvPr>
          <p:cNvCxnSpPr>
            <a:cxnSpLocks/>
          </p:cNvCxnSpPr>
          <p:nvPr userDrawn="1"/>
        </p:nvCxnSpPr>
        <p:spPr>
          <a:xfrm>
            <a:off x="593012" y="4649382"/>
            <a:ext cx="356212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EFD4B2C-D8ED-6B48-AE76-57FC0651AA54}"/>
              </a:ext>
            </a:extLst>
          </p:cNvPr>
          <p:cNvSpPr txBox="1"/>
          <p:nvPr userDrawn="1"/>
        </p:nvSpPr>
        <p:spPr>
          <a:xfrm>
            <a:off x="520120" y="4819272"/>
            <a:ext cx="2933258" cy="346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ts val="2200"/>
              </a:lnSpc>
            </a:pPr>
            <a:r>
              <a:rPr lang="en-US" sz="1400" b="1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To add photos: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14F1C2-5923-6443-8748-E242306AC19E}"/>
              </a:ext>
            </a:extLst>
          </p:cNvPr>
          <p:cNvSpPr txBox="1"/>
          <p:nvPr userDrawn="1"/>
        </p:nvSpPr>
        <p:spPr>
          <a:xfrm>
            <a:off x="520120" y="5236131"/>
            <a:ext cx="75327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Click on the placeholder icon and upload desired image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Once uploaded choose “Picture Format” in the top ribbon menu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Click on the “Crop” dropdown and choose “Fill” then drag image to reframe</a:t>
            </a:r>
          </a:p>
          <a:p>
            <a:pPr marL="0" lvl="0" indent="0">
              <a:lnSpc>
                <a:spcPct val="100000"/>
              </a:lnSpc>
              <a:buFont typeface="+mj-lt"/>
              <a:buNone/>
            </a:pPr>
            <a:endParaRPr lang="en-US" sz="1600" b="0" i="0" spc="150" baseline="0"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8672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Slide Ligh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7859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_plac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4CED8E1A-BA0A-C041-B60A-D0D46E8B2AA0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6121820" y="0"/>
            <a:ext cx="6070180" cy="6858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0927" y="4933507"/>
            <a:ext cx="5128022" cy="13055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D6E16576-7A47-6F43-BCCC-0201D2F035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927" y="646847"/>
            <a:ext cx="2410896" cy="52352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12FA5A-5425-9D4A-9C6F-9D6BB0C43366}"/>
              </a:ext>
            </a:extLst>
          </p:cNvPr>
          <p:cNvCxnSpPr>
            <a:cxnSpLocks/>
          </p:cNvCxnSpPr>
          <p:nvPr userDrawn="1"/>
        </p:nvCxnSpPr>
        <p:spPr>
          <a:xfrm>
            <a:off x="6106160" y="-57543"/>
            <a:ext cx="0" cy="6915543"/>
          </a:xfrm>
          <a:prstGeom prst="line">
            <a:avLst/>
          </a:prstGeom>
          <a:ln>
            <a:gradFill flip="none" rotWithShape="1"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2700000" scaled="0"/>
              <a:tileRect/>
            </a:gra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2C519-EB37-774F-BD3A-23BD947ABD6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20767" y="456457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A05971-6ECE-3048-89D4-C8CDCDF8108F}" type="datetime4">
              <a:rPr lang="en-US" smtClean="0"/>
              <a:pPr/>
              <a:t>August 26, 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856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_with lis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30927" y="670745"/>
            <a:ext cx="5128022" cy="1305500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5"/>
                </a:solidFill>
              </a:defRPr>
            </a:lvl1pPr>
          </a:lstStyle>
          <a:p>
            <a:r>
              <a:rPr lang="en-US"/>
              <a:t>Agenda or 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0926" y="3006104"/>
            <a:ext cx="5291403" cy="3181151"/>
          </a:xfrm>
        </p:spPr>
        <p:txBody>
          <a:bodyPr>
            <a:normAutofit/>
          </a:bodyPr>
          <a:lstStyle>
            <a:lvl1pPr marL="36576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buFont typeface="+mj-lt"/>
              <a:buAutoNum type="arabicPeriod"/>
              <a:tabLst/>
              <a:defRPr sz="2000">
                <a:solidFill>
                  <a:schemeClr val="accent6"/>
                </a:solidFill>
                <a:latin typeface="Time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28600" marR="0" lvl="0" indent="-32004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buFont typeface="+mj-lt"/>
              <a:buAutoNum type="arabicPeriod"/>
              <a:tabLst/>
              <a:defRPr/>
            </a:pPr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12FA5A-5425-9D4A-9C6F-9D6BB0C43366}"/>
              </a:ext>
            </a:extLst>
          </p:cNvPr>
          <p:cNvCxnSpPr>
            <a:cxnSpLocks/>
          </p:cNvCxnSpPr>
          <p:nvPr userDrawn="1"/>
        </p:nvCxnSpPr>
        <p:spPr>
          <a:xfrm>
            <a:off x="6106160" y="-57543"/>
            <a:ext cx="0" cy="6915543"/>
          </a:xfrm>
          <a:prstGeom prst="line">
            <a:avLst/>
          </a:prstGeom>
          <a:ln>
            <a:gradFill flip="none" rotWithShape="1"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2700000" scaled="0"/>
              <a:tileRect/>
            </a:gra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19AE8E3-EF7B-F441-93B3-228673B018B7}"/>
              </a:ext>
            </a:extLst>
          </p:cNvPr>
          <p:cNvCxnSpPr>
            <a:cxnSpLocks/>
          </p:cNvCxnSpPr>
          <p:nvPr userDrawn="1"/>
        </p:nvCxnSpPr>
        <p:spPr>
          <a:xfrm>
            <a:off x="6106160" y="-57543"/>
            <a:ext cx="0" cy="7080135"/>
          </a:xfrm>
          <a:prstGeom prst="line">
            <a:avLst/>
          </a:prstGeom>
          <a:ln w="6350">
            <a:gradFill flip="none" rotWithShape="1"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2700000" scaled="0"/>
              <a:tileRect/>
            </a:gra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03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4351B81-FE14-984B-81F3-C69CA9CF969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62709" y="384050"/>
            <a:ext cx="11466575" cy="59436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889173-9CC4-384F-87ED-3C126C08FB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789" r="695" b="11859"/>
          <a:stretch/>
        </p:blipFill>
        <p:spPr>
          <a:xfrm>
            <a:off x="362715" y="384049"/>
            <a:ext cx="11466571" cy="597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48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plac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4351B81-FE14-984B-81F3-C69CA9CF969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62709" y="384050"/>
            <a:ext cx="11466575" cy="59723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88446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4D2869-1122-FD4F-93D1-E6818DABA31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7976" y="3134047"/>
            <a:ext cx="10385823" cy="1305500"/>
          </a:xfrm>
        </p:spPr>
        <p:txBody>
          <a:bodyPr anchor="t">
            <a:normAutofit/>
          </a:bodyPr>
          <a:lstStyle>
            <a:lvl1pPr algn="ctr">
              <a:defRPr sz="4000">
                <a:solidFill>
                  <a:schemeClr val="accent5"/>
                </a:solidFill>
              </a:defRPr>
            </a:lvl1pPr>
          </a:lstStyle>
          <a:p>
            <a:r>
              <a:rPr lang="en-US"/>
              <a:t>Section Title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5525A9-A6AD-A44B-801E-7959EE0923FD}"/>
              </a:ext>
            </a:extLst>
          </p:cNvPr>
          <p:cNvSpPr/>
          <p:nvPr userDrawn="1"/>
        </p:nvSpPr>
        <p:spPr>
          <a:xfrm>
            <a:off x="355600" y="385065"/>
            <a:ext cx="11480800" cy="5971285"/>
          </a:xfrm>
          <a:prstGeom prst="rect">
            <a:avLst/>
          </a:prstGeom>
          <a:noFill/>
          <a:ln w="6350">
            <a:gradFill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504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L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101" y="3148547"/>
            <a:ext cx="11230346" cy="1434085"/>
          </a:xfrm>
        </p:spPr>
        <p:txBody>
          <a:bodyPr anchor="t">
            <a:normAutofit/>
          </a:bodyPr>
          <a:lstStyle>
            <a:lvl1pPr algn="ctr">
              <a:defRPr sz="4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32C1C1AA-2B7A-4945-8F1C-3684E28E4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0DA1228-7D2D-F747-9CD9-30F83FE96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6101" y="5114924"/>
            <a:ext cx="5276113" cy="105195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58DDCAA-666B-BB40-B3E0-9F6817656A50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6185784" y="5114924"/>
            <a:ext cx="5276113" cy="105195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CB49188-E5FA-E44D-BB8D-3EFB7DD66260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D94DB9D-64AE-3246-A5A1-033C8898104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1315120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L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32C1C1AA-2B7A-4945-8F1C-3684E28E4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0DA1228-7D2D-F747-9CD9-30F83FE96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6101" y="2463800"/>
            <a:ext cx="8529676" cy="2651125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spcAft>
                <a:spcPts val="1400"/>
              </a:spcAft>
              <a:buNone/>
              <a:defRPr sz="2200" b="0" i="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1D07B40-2FFE-E84A-8C1D-66AF3BE4D3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76101" y="5209658"/>
            <a:ext cx="5276113" cy="1051959"/>
          </a:xfrm>
        </p:spPr>
        <p:txBody>
          <a:bodyPr anchor="b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0D6F4D12-C76D-594A-8366-6BDB7BA91D9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5A7115C3-295D-ED43-9822-703965AFF1A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1691900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05971-6ECE-3048-89D4-C8CDCDF8108F}" type="datetime4">
              <a:rPr lang="en-US" smtClean="0"/>
              <a:t>August 26,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F19FF4C-6E22-8645-B7ED-109F195808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471D03-3865-D34B-8E7F-4D9212E48FF0}"/>
              </a:ext>
            </a:extLst>
          </p:cNvPr>
          <p:cNvSpPr/>
          <p:nvPr userDrawn="1"/>
        </p:nvSpPr>
        <p:spPr>
          <a:xfrm>
            <a:off x="-1336363" y="4289458"/>
            <a:ext cx="1143775" cy="6044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BC954E-AAA1-BD40-A56D-98BAB934B2A6}"/>
              </a:ext>
            </a:extLst>
          </p:cNvPr>
          <p:cNvSpPr/>
          <p:nvPr userDrawn="1"/>
        </p:nvSpPr>
        <p:spPr>
          <a:xfrm>
            <a:off x="-1321905" y="276999"/>
            <a:ext cx="1129317" cy="5991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1131E6-79A8-1248-9C11-D19D84E4070A}"/>
              </a:ext>
            </a:extLst>
          </p:cNvPr>
          <p:cNvSpPr/>
          <p:nvPr userDrawn="1"/>
        </p:nvSpPr>
        <p:spPr>
          <a:xfrm>
            <a:off x="-1336363" y="3593426"/>
            <a:ext cx="1143775" cy="60677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6EED77-DA3A-C246-8826-3C95DA6290B2}"/>
              </a:ext>
            </a:extLst>
          </p:cNvPr>
          <p:cNvSpPr/>
          <p:nvPr userDrawn="1"/>
        </p:nvSpPr>
        <p:spPr>
          <a:xfrm>
            <a:off x="-1336362" y="941894"/>
            <a:ext cx="1129316" cy="59912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926DDE-1973-9249-8B67-79F28A67A5CC}"/>
              </a:ext>
            </a:extLst>
          </p:cNvPr>
          <p:cNvSpPr/>
          <p:nvPr userDrawn="1"/>
        </p:nvSpPr>
        <p:spPr>
          <a:xfrm>
            <a:off x="-1336363" y="4983173"/>
            <a:ext cx="1129315" cy="6044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2ADD5C-05AF-2849-808E-5A5329FE307B}"/>
              </a:ext>
            </a:extLst>
          </p:cNvPr>
          <p:cNvSpPr/>
          <p:nvPr userDrawn="1"/>
        </p:nvSpPr>
        <p:spPr>
          <a:xfrm>
            <a:off x="-1336363" y="2268952"/>
            <a:ext cx="1129315" cy="5838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1331D78-EB57-CF49-B681-1FFB250F2AA3}"/>
              </a:ext>
            </a:extLst>
          </p:cNvPr>
          <p:cNvCxnSpPr>
            <a:cxnSpLocks/>
          </p:cNvCxnSpPr>
          <p:nvPr userDrawn="1"/>
        </p:nvCxnSpPr>
        <p:spPr>
          <a:xfrm>
            <a:off x="-229369" y="276999"/>
            <a:ext cx="0" cy="599123"/>
          </a:xfrm>
          <a:prstGeom prst="line">
            <a:avLst/>
          </a:prstGeom>
          <a:ln w="82550">
            <a:gradFill flip="none" rotWithShape="1"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2700000" scaled="0"/>
              <a:tileRect/>
            </a:gra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181A33-7A78-A745-B85F-272ACD897C6A}"/>
              </a:ext>
            </a:extLst>
          </p:cNvPr>
          <p:cNvSpPr txBox="1"/>
          <p:nvPr userDrawn="1"/>
        </p:nvSpPr>
        <p:spPr>
          <a:xfrm>
            <a:off x="-1321904" y="276999"/>
            <a:ext cx="671342" cy="525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Black</a:t>
            </a:r>
            <a:br>
              <a:rPr lang="en-US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1c1c1c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FE2321-9A11-C64F-94E7-483770247088}"/>
              </a:ext>
            </a:extLst>
          </p:cNvPr>
          <p:cNvSpPr txBox="1"/>
          <p:nvPr userDrawn="1"/>
        </p:nvSpPr>
        <p:spPr>
          <a:xfrm>
            <a:off x="-1336363" y="2268952"/>
            <a:ext cx="685801" cy="525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White</a:t>
            </a:r>
          </a:p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FFFFFF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381ED-C72B-874C-B467-99E2F441CCAD}"/>
              </a:ext>
            </a:extLst>
          </p:cNvPr>
          <p:cNvSpPr txBox="1"/>
          <p:nvPr userDrawn="1"/>
        </p:nvSpPr>
        <p:spPr>
          <a:xfrm>
            <a:off x="-1321904" y="936874"/>
            <a:ext cx="812334" cy="52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Light Grey</a:t>
            </a:r>
            <a:b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00"/>
              <a:t>E4E4E4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FF914F-CFCB-D848-ADFF-6E9476EB121C}"/>
              </a:ext>
            </a:extLst>
          </p:cNvPr>
          <p:cNvSpPr/>
          <p:nvPr userDrawn="1"/>
        </p:nvSpPr>
        <p:spPr>
          <a:xfrm>
            <a:off x="-1336363" y="1605423"/>
            <a:ext cx="1129315" cy="59912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FD0814-E463-9D45-AEB0-1B8834E02DA1}"/>
              </a:ext>
            </a:extLst>
          </p:cNvPr>
          <p:cNvSpPr txBox="1"/>
          <p:nvPr userDrawn="1"/>
        </p:nvSpPr>
        <p:spPr>
          <a:xfrm>
            <a:off x="-1301584" y="1624347"/>
            <a:ext cx="792014" cy="52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Dark Grey</a:t>
            </a:r>
            <a:br>
              <a:rPr lang="en-US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00">
                <a:solidFill>
                  <a:schemeClr val="bg1"/>
                </a:solidFill>
              </a:rPr>
              <a:t>777777</a:t>
            </a:r>
            <a:endParaRPr lang="en-US" sz="1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5062F4-50A3-5F4D-97CC-2E68DAC9E8D1}"/>
              </a:ext>
            </a:extLst>
          </p:cNvPr>
          <p:cNvSpPr txBox="1"/>
          <p:nvPr userDrawn="1"/>
        </p:nvSpPr>
        <p:spPr>
          <a:xfrm>
            <a:off x="-1336363" y="3588406"/>
            <a:ext cx="685801" cy="52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Sand</a:t>
            </a:r>
          </a:p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/>
              <a:t>E0D5C0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F9139F-AB33-C942-A4C9-2A932C16E874}"/>
              </a:ext>
            </a:extLst>
          </p:cNvPr>
          <p:cNvSpPr txBox="1"/>
          <p:nvPr userDrawn="1"/>
        </p:nvSpPr>
        <p:spPr>
          <a:xfrm>
            <a:off x="-1336363" y="4289458"/>
            <a:ext cx="685801" cy="52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/>
              <a:t>Highlight</a:t>
            </a:r>
            <a:br>
              <a:rPr lang="en-US" sz="1000"/>
            </a:br>
            <a:r>
              <a:rPr lang="en-US" sz="1000"/>
              <a:t>ECB748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E3D5FF-412F-3446-9C5A-C792CFFD52B8}"/>
              </a:ext>
            </a:extLst>
          </p:cNvPr>
          <p:cNvSpPr txBox="1"/>
          <p:nvPr userDrawn="1"/>
        </p:nvSpPr>
        <p:spPr>
          <a:xfrm>
            <a:off x="-1336363" y="4983233"/>
            <a:ext cx="685801" cy="52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/>
              <a:t>Sky</a:t>
            </a:r>
            <a:br>
              <a:rPr lang="en-US" sz="1000"/>
            </a:br>
            <a:r>
              <a:rPr lang="en-US" sz="1000"/>
              <a:t>B3C9CD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7B308F8-FDBB-D94E-AAD4-B7C8DE6E641C}"/>
              </a:ext>
            </a:extLst>
          </p:cNvPr>
          <p:cNvSpPr/>
          <p:nvPr userDrawn="1"/>
        </p:nvSpPr>
        <p:spPr>
          <a:xfrm>
            <a:off x="-1336363" y="2917223"/>
            <a:ext cx="1143775" cy="606777"/>
          </a:xfrm>
          <a:prstGeom prst="rect">
            <a:avLst/>
          </a:prstGeom>
          <a:solidFill>
            <a:srgbClr val="F5F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E59B3-A31D-5B49-A390-48365EC49154}"/>
              </a:ext>
            </a:extLst>
          </p:cNvPr>
          <p:cNvSpPr txBox="1"/>
          <p:nvPr userDrawn="1"/>
        </p:nvSpPr>
        <p:spPr>
          <a:xfrm>
            <a:off x="-1336363" y="2933768"/>
            <a:ext cx="685801" cy="525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Cream</a:t>
            </a:r>
          </a:p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F5F3EF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7B4DBEA-F44D-1D46-88A3-F25117523E43}"/>
              </a:ext>
            </a:extLst>
          </p:cNvPr>
          <p:cNvSpPr txBox="1"/>
          <p:nvPr userDrawn="1"/>
        </p:nvSpPr>
        <p:spPr>
          <a:xfrm>
            <a:off x="-1378395" y="0"/>
            <a:ext cx="11293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spc="100" baseline="0">
                <a:latin typeface="+mj-lt"/>
              </a:rPr>
              <a:t>Colors:</a:t>
            </a:r>
          </a:p>
        </p:txBody>
      </p:sp>
    </p:spTree>
    <p:extLst>
      <p:ext uri="{BB962C8B-B14F-4D97-AF65-F5344CB8AC3E}">
        <p14:creationId xmlns:p14="http://schemas.microsoft.com/office/powerpoint/2010/main" val="132896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88" r:id="rId2"/>
    <p:sldLayoutId id="2147483674" r:id="rId3"/>
    <p:sldLayoutId id="2147483676" r:id="rId4"/>
    <p:sldLayoutId id="2147483677" r:id="rId5"/>
    <p:sldLayoutId id="2147483689" r:id="rId6"/>
    <p:sldLayoutId id="2147483678" r:id="rId7"/>
    <p:sldLayoutId id="2147483663" r:id="rId8"/>
    <p:sldLayoutId id="2147483681" r:id="rId9"/>
    <p:sldLayoutId id="2147483682" r:id="rId10"/>
    <p:sldLayoutId id="2147483679" r:id="rId11"/>
    <p:sldLayoutId id="2147483680" r:id="rId12"/>
    <p:sldLayoutId id="2147483690" r:id="rId13"/>
    <p:sldLayoutId id="2147483683" r:id="rId14"/>
    <p:sldLayoutId id="2147483685" r:id="rId15"/>
    <p:sldLayoutId id="2147483684" r:id="rId16"/>
    <p:sldLayoutId id="2147483692" r:id="rId17"/>
    <p:sldLayoutId id="2147483686" r:id="rId18"/>
    <p:sldLayoutId id="2147483691" r:id="rId19"/>
    <p:sldLayoutId id="2147483693" r:id="rId20"/>
    <p:sldLayoutId id="2147483687" r:id="rId21"/>
    <p:sldLayoutId id="2147483673" r:id="rId22"/>
    <p:sldLayoutId id="2147483702" r:id="rId23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baseline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ardLibrary/cpbp8306-dataanalysis/tree/main/Fall_2025/S02_20250828_r_basics_1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office.com/r/vDi4w5jEuN" TargetMode="Externa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osit.co/download/rstudio-deskto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verse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rdrr.io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4A00BA-B442-AC46-A209-60010293B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3766" y="1974575"/>
            <a:ext cx="5461263" cy="1615978"/>
          </a:xfrm>
        </p:spPr>
        <p:txBody>
          <a:bodyPr>
            <a:normAutofit/>
          </a:bodyPr>
          <a:lstStyle/>
          <a:p>
            <a:r>
              <a:rPr lang="en-US" b="1" dirty="0">
                <a:latin typeface="Arial"/>
                <a:cs typeface="Arial"/>
              </a:rPr>
              <a:t>CPBP 8306: </a:t>
            </a:r>
            <a:br>
              <a:rPr lang="en-US" b="1" dirty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</a:rPr>
              <a:t>Introduction to R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CF0F30-04CD-FA43-878A-47D90E9159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4025" y="3588818"/>
            <a:ext cx="1739198" cy="365125"/>
          </a:xfrm>
        </p:spPr>
        <p:txBody>
          <a:bodyPr/>
          <a:lstStyle/>
          <a:p>
            <a:r>
              <a:rPr lang="en-US" dirty="0"/>
              <a:t>August 28, 2025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7CD009-906D-2F3D-4E2A-DCAA80E86FD1}"/>
              </a:ext>
            </a:extLst>
          </p:cNvPr>
          <p:cNvSpPr txBox="1"/>
          <p:nvPr/>
        </p:nvSpPr>
        <p:spPr>
          <a:xfrm>
            <a:off x="493767" y="3966039"/>
            <a:ext cx="4039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Stevenson Science &amp; Engineering Library</a:t>
            </a:r>
          </a:p>
          <a:p>
            <a:r>
              <a:rPr lang="en-US" dirty="0">
                <a:solidFill>
                  <a:schemeClr val="bg1"/>
                </a:solidFill>
              </a:rPr>
              <a:t>Joshua </a:t>
            </a:r>
            <a:r>
              <a:rPr lang="en-US" dirty="0" err="1">
                <a:solidFill>
                  <a:schemeClr val="bg1"/>
                </a:solidFill>
              </a:rPr>
              <a:t>Borycz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175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24DBE2-9B91-EFA1-AD1D-A4C3A1FFF4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728946"/>
              </p:ext>
            </p:extLst>
          </p:nvPr>
        </p:nvGraphicFramePr>
        <p:xfrm>
          <a:off x="1777238" y="907559"/>
          <a:ext cx="8637524" cy="563516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199454">
                  <a:extLst>
                    <a:ext uri="{9D8B030D-6E8A-4147-A177-3AD203B41FA5}">
                      <a16:colId xmlns:a16="http://schemas.microsoft.com/office/drawing/2014/main" val="3840917815"/>
                    </a:ext>
                  </a:extLst>
                </a:gridCol>
                <a:gridCol w="1946499">
                  <a:extLst>
                    <a:ext uri="{9D8B030D-6E8A-4147-A177-3AD203B41FA5}">
                      <a16:colId xmlns:a16="http://schemas.microsoft.com/office/drawing/2014/main" val="1980806807"/>
                    </a:ext>
                  </a:extLst>
                </a:gridCol>
                <a:gridCol w="1711414">
                  <a:extLst>
                    <a:ext uri="{9D8B030D-6E8A-4147-A177-3AD203B41FA5}">
                      <a16:colId xmlns:a16="http://schemas.microsoft.com/office/drawing/2014/main" val="3832889485"/>
                    </a:ext>
                  </a:extLst>
                </a:gridCol>
                <a:gridCol w="1852465">
                  <a:extLst>
                    <a:ext uri="{9D8B030D-6E8A-4147-A177-3AD203B41FA5}">
                      <a16:colId xmlns:a16="http://schemas.microsoft.com/office/drawing/2014/main" val="3253520039"/>
                    </a:ext>
                  </a:extLst>
                </a:gridCol>
                <a:gridCol w="1927692">
                  <a:extLst>
                    <a:ext uri="{9D8B030D-6E8A-4147-A177-3AD203B41FA5}">
                      <a16:colId xmlns:a16="http://schemas.microsoft.com/office/drawing/2014/main" val="3885468384"/>
                    </a:ext>
                  </a:extLst>
                </a:gridCol>
              </a:tblGrid>
              <a:tr h="288961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Aspect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Vector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List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frame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Tibble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9138173"/>
                  </a:ext>
                </a:extLst>
              </a:tr>
              <a:tr h="288961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Structure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1D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1D (recursive)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2D (tabular)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2D (tabular)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8373611"/>
                  </a:ext>
                </a:extLst>
              </a:tr>
              <a:tr h="502283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Homogeneity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Homogeneous (atomic)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Heterogeneous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Columns can differ; rows align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Columns can differ; rows align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5518810"/>
                  </a:ext>
                </a:extLst>
              </a:tr>
              <a:tr h="577922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Common types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logical, integer, double, character, etc.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Any R objects (incl. lists)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Columns: atomic or list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Columns: atomic or list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5629026"/>
                  </a:ext>
                </a:extLst>
              </a:tr>
              <a:tr h="425560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Length/shape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Length 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Length n (elements any size)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n rows and p columns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n rows and p columns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526001"/>
                  </a:ext>
                </a:extLst>
              </a:tr>
              <a:tr h="288961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Row names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Supported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Not used (prefer a column)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7823422"/>
                  </a:ext>
                </a:extLst>
              </a:tr>
              <a:tr h="502283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Column names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Optional names per element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Made syntactic by default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Kept as given (can be non-syntactic)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1066723"/>
                  </a:ext>
                </a:extLst>
              </a:tr>
              <a:tr h="502283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Printing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Full vector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Shows list structure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Prints full rows by default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Truncated, type-aware preview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8733951"/>
                  </a:ext>
                </a:extLst>
              </a:tr>
              <a:tr h="397916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Subset with [ ]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Returns vector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Returns sub-list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df[, j] may drop to vector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tb[, j] always tibble (no drop)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516601"/>
                  </a:ext>
                </a:extLst>
              </a:tr>
              <a:tr h="397916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[[ ]] access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Element by position/name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Element by position/name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Column as vector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Column as vector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9855683"/>
                  </a:ext>
                </a:extLst>
              </a:tr>
              <a:tr h="288961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$ access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N/A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Element by name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Allows partial matching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Exact matching only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152496"/>
                  </a:ext>
                </a:extLst>
              </a:tr>
              <a:tr h="502283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Typical use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Simple sequences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Heterogeneous collections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Base R tabular data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Tidyverse-friendly tabular data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293047"/>
                  </a:ext>
                </a:extLst>
              </a:tr>
              <a:tr h="425560"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Example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c(1,2,3)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list(a=1:3, b="x")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data.frame</a:t>
                      </a: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(x=1:3,y=c("</a:t>
                      </a:r>
                      <a:r>
                        <a:rPr lang="en-US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a","b","c</a:t>
                      </a: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"))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buNone/>
                      </a:pPr>
                      <a:r>
                        <a:rPr lang="en-US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tibble</a:t>
                      </a: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(x=1:3, y=c("</a:t>
                      </a:r>
                      <a:r>
                        <a:rPr lang="en-US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a","b","c</a:t>
                      </a:r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"))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4762026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47E14FBB-7FDA-C550-0880-F80E0BDB0FF6}"/>
              </a:ext>
            </a:extLst>
          </p:cNvPr>
          <p:cNvSpPr txBox="1">
            <a:spLocks/>
          </p:cNvSpPr>
          <p:nvPr/>
        </p:nvSpPr>
        <p:spPr>
          <a:xfrm>
            <a:off x="392913" y="232872"/>
            <a:ext cx="7086879" cy="67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Basic data structures in R</a:t>
            </a:r>
          </a:p>
        </p:txBody>
      </p:sp>
    </p:spTree>
    <p:extLst>
      <p:ext uri="{BB962C8B-B14F-4D97-AF65-F5344CB8AC3E}">
        <p14:creationId xmlns:p14="http://schemas.microsoft.com/office/powerpoint/2010/main" val="2123204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50260-8875-EB56-8CC4-CD17C2DCE645}"/>
              </a:ext>
            </a:extLst>
          </p:cNvPr>
          <p:cNvSpPr txBox="1">
            <a:spLocks/>
          </p:cNvSpPr>
          <p:nvPr/>
        </p:nvSpPr>
        <p:spPr>
          <a:xfrm>
            <a:off x="392913" y="232872"/>
            <a:ext cx="9953721" cy="67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 code for today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6BFEBF-8149-29FC-20CC-BE14B3A63B5A}"/>
              </a:ext>
            </a:extLst>
          </p:cNvPr>
          <p:cNvSpPr txBox="1"/>
          <p:nvPr/>
        </p:nvSpPr>
        <p:spPr>
          <a:xfrm>
            <a:off x="256404" y="2274838"/>
            <a:ext cx="116791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Link: </a:t>
            </a:r>
            <a:r>
              <a:rPr lang="en-US" sz="3600" dirty="0">
                <a:hlinkClick r:id="rId3"/>
              </a:rPr>
              <a:t>https://github.com/HeardLibrary/cpbp8306-dataanalysis/tree/main/Fall_2025/S02_20250828_r_basics_1</a:t>
            </a:r>
            <a:endParaRPr lang="en-US" sz="3600" dirty="0"/>
          </a:p>
          <a:p>
            <a:endParaRPr lang="en-US" sz="3600" dirty="0"/>
          </a:p>
          <a:p>
            <a:r>
              <a:rPr lang="en-US" sz="3600" b="1" dirty="0"/>
              <a:t>Folder: </a:t>
            </a:r>
            <a:r>
              <a:rPr lang="en-US" sz="3600" dirty="0"/>
              <a:t>S02_20250828_r_basics_1 </a:t>
            </a:r>
          </a:p>
        </p:txBody>
      </p:sp>
    </p:spTree>
    <p:extLst>
      <p:ext uri="{BB962C8B-B14F-4D97-AF65-F5344CB8AC3E}">
        <p14:creationId xmlns:p14="http://schemas.microsoft.com/office/powerpoint/2010/main" val="3915008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CE8D4E-A94C-717E-3A9E-5D0E71628475}"/>
              </a:ext>
            </a:extLst>
          </p:cNvPr>
          <p:cNvSpPr txBox="1"/>
          <p:nvPr/>
        </p:nvSpPr>
        <p:spPr>
          <a:xfrm>
            <a:off x="1576086" y="3075057"/>
            <a:ext cx="903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hlinkClick r:id="rId2"/>
              </a:rPr>
              <a:t>https://forms.office.com/r/vDi4w5jEuN</a:t>
            </a:r>
            <a:r>
              <a:rPr lang="en-US" sz="4000" dirty="0"/>
              <a:t>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8DAFFF5-2C16-5D11-DC33-BC131882C117}"/>
              </a:ext>
            </a:extLst>
          </p:cNvPr>
          <p:cNvSpPr txBox="1">
            <a:spLocks/>
          </p:cNvSpPr>
          <p:nvPr/>
        </p:nvSpPr>
        <p:spPr>
          <a:xfrm>
            <a:off x="392914" y="232872"/>
            <a:ext cx="7627964" cy="67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Pre-test assessment</a:t>
            </a:r>
          </a:p>
        </p:txBody>
      </p:sp>
    </p:spTree>
    <p:extLst>
      <p:ext uri="{BB962C8B-B14F-4D97-AF65-F5344CB8AC3E}">
        <p14:creationId xmlns:p14="http://schemas.microsoft.com/office/powerpoint/2010/main" val="950533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C6941-08C9-314B-1308-3D8DA28D0C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3088" y="3102625"/>
            <a:ext cx="10385823" cy="652750"/>
          </a:xfrm>
        </p:spPr>
        <p:txBody>
          <a:bodyPr/>
          <a:lstStyle/>
          <a:p>
            <a:r>
              <a:rPr lang="en-US" b="1" dirty="0"/>
              <a:t>Getting started</a:t>
            </a:r>
          </a:p>
        </p:txBody>
      </p:sp>
    </p:spTree>
    <p:extLst>
      <p:ext uri="{BB962C8B-B14F-4D97-AF65-F5344CB8AC3E}">
        <p14:creationId xmlns:p14="http://schemas.microsoft.com/office/powerpoint/2010/main" val="3996896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50260-8875-EB56-8CC4-CD17C2DCE645}"/>
              </a:ext>
            </a:extLst>
          </p:cNvPr>
          <p:cNvSpPr txBox="1">
            <a:spLocks/>
          </p:cNvSpPr>
          <p:nvPr/>
        </p:nvSpPr>
        <p:spPr>
          <a:xfrm>
            <a:off x="392914" y="232872"/>
            <a:ext cx="7627964" cy="67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Download R &amp; RStudio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BB549BB-851D-7FF5-684E-ECEB0E3AF1CA}"/>
              </a:ext>
            </a:extLst>
          </p:cNvPr>
          <p:cNvSpPr txBox="1">
            <a:spLocks/>
          </p:cNvSpPr>
          <p:nvPr/>
        </p:nvSpPr>
        <p:spPr>
          <a:xfrm>
            <a:off x="683544" y="1058373"/>
            <a:ext cx="10526739" cy="64633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altLang="en-US" sz="4000" dirty="0">
                <a:hlinkClick r:id="rId3"/>
              </a:rPr>
              <a:t>https://posit.co/download/rstudio-desktop</a:t>
            </a:r>
            <a:r>
              <a:rPr lang="en-US" altLang="en-US" sz="4000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165544-D420-97A4-9B27-3E0405324A11}"/>
              </a:ext>
            </a:extLst>
          </p:cNvPr>
          <p:cNvSpPr txBox="1">
            <a:spLocks/>
          </p:cNvSpPr>
          <p:nvPr/>
        </p:nvSpPr>
        <p:spPr>
          <a:xfrm>
            <a:off x="392914" y="1870282"/>
            <a:ext cx="3801399" cy="67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is R?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152F22C-8497-D106-BD9C-9856049E85B9}"/>
              </a:ext>
            </a:extLst>
          </p:cNvPr>
          <p:cNvSpPr txBox="1">
            <a:spLocks/>
          </p:cNvSpPr>
          <p:nvPr/>
        </p:nvSpPr>
        <p:spPr>
          <a:xfrm>
            <a:off x="392914" y="2667427"/>
            <a:ext cx="5803578" cy="330244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/>
              <a:t>R is a language and environment for statistical computing and graphics</a:t>
            </a:r>
            <a:endParaRPr lang="en-US" altLang="en-US" sz="1800" dirty="0"/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programming language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data handling and storage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operators for calculations on arrays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data analysis tools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Graphical tool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huge number of useful packages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2BFA98A7-FC78-CEA9-4D84-EE8E6B4AF2DE}"/>
              </a:ext>
            </a:extLst>
          </p:cNvPr>
          <p:cNvSpPr txBox="1">
            <a:spLocks/>
          </p:cNvSpPr>
          <p:nvPr/>
        </p:nvSpPr>
        <p:spPr>
          <a:xfrm>
            <a:off x="6388422" y="2667427"/>
            <a:ext cx="5803578" cy="291464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dirty="0"/>
              <a:t>RStudio is an Integrated Development Environment (IDE)</a:t>
            </a:r>
            <a:endParaRPr lang="en-US" altLang="en-US" sz="1800" dirty="0"/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application for efficiently developing code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syntax highlighting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package management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visualization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debugging</a:t>
            </a:r>
          </a:p>
          <a:p>
            <a:pPr lvl="1">
              <a:buFont typeface="Courier New" panose="02070309020205020404" pitchFamily="49" charset="0"/>
              <a:buChar char="o"/>
              <a:defRPr/>
            </a:pPr>
            <a:r>
              <a:rPr lang="en-US" altLang="en-US" sz="2000" dirty="0"/>
              <a:t>testing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C5FD785-AD39-D30A-A362-B294026CDA8B}"/>
              </a:ext>
            </a:extLst>
          </p:cNvPr>
          <p:cNvSpPr txBox="1">
            <a:spLocks/>
          </p:cNvSpPr>
          <p:nvPr/>
        </p:nvSpPr>
        <p:spPr>
          <a:xfrm>
            <a:off x="6524444" y="1870282"/>
            <a:ext cx="5274642" cy="67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 is RStudio?</a:t>
            </a:r>
          </a:p>
        </p:txBody>
      </p:sp>
    </p:spTree>
    <p:extLst>
      <p:ext uri="{BB962C8B-B14F-4D97-AF65-F5344CB8AC3E}">
        <p14:creationId xmlns:p14="http://schemas.microsoft.com/office/powerpoint/2010/main" val="3200508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50260-8875-EB56-8CC4-CD17C2DCE645}"/>
              </a:ext>
            </a:extLst>
          </p:cNvPr>
          <p:cNvSpPr txBox="1">
            <a:spLocks/>
          </p:cNvSpPr>
          <p:nvPr/>
        </p:nvSpPr>
        <p:spPr>
          <a:xfrm>
            <a:off x="392913" y="232872"/>
            <a:ext cx="9953721" cy="67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management for R projects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5D060A9-18B7-EE90-76C5-EA5E9766DCBA}"/>
              </a:ext>
            </a:extLst>
          </p:cNvPr>
          <p:cNvSpPr txBox="1">
            <a:spLocks/>
          </p:cNvSpPr>
          <p:nvPr/>
        </p:nvSpPr>
        <p:spPr>
          <a:xfrm>
            <a:off x="392913" y="1088299"/>
            <a:ext cx="10361226" cy="543943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Create a GitHub repository (GitHub Desktop)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Create an R project (RStudio: File &gt; New Project)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Create the following files and folders</a:t>
            </a:r>
          </a:p>
          <a:p>
            <a:pPr marL="971550" lvl="1" indent="-514350">
              <a:buFont typeface="+mj-lt"/>
              <a:buAutoNum type="arabicPeriod"/>
              <a:defRPr/>
            </a:pPr>
            <a:r>
              <a:rPr lang="en-US" b="1" dirty="0" err="1"/>
              <a:t>README.md</a:t>
            </a:r>
            <a:r>
              <a:rPr lang="en-US" dirty="0"/>
              <a:t>: text doc to describe and organize your code</a:t>
            </a:r>
          </a:p>
          <a:p>
            <a:pPr marL="971550" lvl="1" indent="-514350">
              <a:buFont typeface="+mj-lt"/>
              <a:buAutoNum type="arabicPeriod"/>
              <a:defRPr/>
            </a:pPr>
            <a:r>
              <a:rPr lang="en-US" b="1" dirty="0" err="1"/>
              <a:t>main.R</a:t>
            </a:r>
            <a:r>
              <a:rPr lang="en-US" dirty="0"/>
              <a:t>: main script you will use to run your code</a:t>
            </a:r>
          </a:p>
          <a:p>
            <a:pPr marL="971550" lvl="1" indent="-514350">
              <a:buFont typeface="+mj-lt"/>
              <a:buAutoNum type="arabicPeriod"/>
              <a:defRPr/>
            </a:pPr>
            <a:r>
              <a:rPr lang="en-US" b="1" dirty="0" err="1"/>
              <a:t>raw_data</a:t>
            </a:r>
            <a:r>
              <a:rPr lang="en-US" dirty="0"/>
              <a:t>: place the unchanged data into this folder</a:t>
            </a:r>
          </a:p>
          <a:p>
            <a:pPr marL="971550" lvl="1" indent="-514350">
              <a:buFont typeface="+mj-lt"/>
              <a:buAutoNum type="arabicPeriod"/>
              <a:defRPr/>
            </a:pPr>
            <a:r>
              <a:rPr lang="en-US" b="1" dirty="0"/>
              <a:t>data</a:t>
            </a:r>
            <a:r>
              <a:rPr lang="en-US" dirty="0"/>
              <a:t>: cleaned manipulated data can go here</a:t>
            </a:r>
          </a:p>
          <a:p>
            <a:pPr marL="971550" lvl="1" indent="-514350">
              <a:buFont typeface="+mj-lt"/>
              <a:buAutoNum type="arabicPeriod"/>
              <a:defRPr/>
            </a:pPr>
            <a:r>
              <a:rPr lang="en-US" b="1" dirty="0"/>
              <a:t>scripts</a:t>
            </a:r>
            <a:r>
              <a:rPr lang="en-US" dirty="0"/>
              <a:t>: scripts for different parts of your code </a:t>
            </a:r>
          </a:p>
          <a:p>
            <a:pPr marL="971550" lvl="1" indent="-514350">
              <a:buFont typeface="+mj-lt"/>
              <a:buAutoNum type="arabicPeriod"/>
              <a:defRPr/>
            </a:pPr>
            <a:r>
              <a:rPr lang="en-US" b="1" dirty="0"/>
              <a:t>output</a:t>
            </a:r>
            <a:r>
              <a:rPr lang="en-US" dirty="0"/>
              <a:t>: tables, figures, or files that your code produces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Name files using snake case (</a:t>
            </a:r>
            <a:r>
              <a:rPr lang="en-US" dirty="0" err="1"/>
              <a:t>snake_case_is_good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Use numbers at the beginning to order files (0_clean_data.R)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Use .</a:t>
            </a:r>
            <a:r>
              <a:rPr lang="en-US" dirty="0" err="1"/>
              <a:t>gitignore</a:t>
            </a:r>
            <a:r>
              <a:rPr lang="en-US" dirty="0"/>
              <a:t> to ignore certain folders and files</a:t>
            </a:r>
          </a:p>
        </p:txBody>
      </p:sp>
    </p:spTree>
    <p:extLst>
      <p:ext uri="{BB962C8B-B14F-4D97-AF65-F5344CB8AC3E}">
        <p14:creationId xmlns:p14="http://schemas.microsoft.com/office/powerpoint/2010/main" val="1880578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50260-8875-EB56-8CC4-CD17C2DCE645}"/>
              </a:ext>
            </a:extLst>
          </p:cNvPr>
          <p:cNvSpPr txBox="1">
            <a:spLocks/>
          </p:cNvSpPr>
          <p:nvPr/>
        </p:nvSpPr>
        <p:spPr>
          <a:xfrm>
            <a:off x="392913" y="232872"/>
            <a:ext cx="9953721" cy="67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main.R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5D060A9-18B7-EE90-76C5-EA5E9766DCBA}"/>
              </a:ext>
            </a:extLst>
          </p:cNvPr>
          <p:cNvSpPr txBox="1">
            <a:spLocks/>
          </p:cNvSpPr>
          <p:nvPr/>
        </p:nvSpPr>
        <p:spPr>
          <a:xfrm>
            <a:off x="392913" y="1067317"/>
            <a:ext cx="10550070" cy="541327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Load packages</a:t>
            </a:r>
          </a:p>
          <a:p>
            <a:pPr lvl="1">
              <a:defRPr/>
            </a:pPr>
            <a:r>
              <a:rPr lang="en-US" dirty="0" err="1">
                <a:latin typeface="Lucida Console" panose="020B0609040504020204" pitchFamily="49" charset="0"/>
              </a:rPr>
              <a:t>install.packages</a:t>
            </a:r>
            <a:r>
              <a:rPr lang="en-US" dirty="0">
                <a:latin typeface="Lucida Console" panose="020B0609040504020204" pitchFamily="49" charset="0"/>
              </a:rPr>
              <a:t>(c("stats", "</a:t>
            </a:r>
            <a:r>
              <a:rPr lang="en-US" dirty="0" err="1">
                <a:latin typeface="Lucida Console" panose="020B0609040504020204" pitchFamily="49" charset="0"/>
              </a:rPr>
              <a:t>tidyverse</a:t>
            </a:r>
            <a:r>
              <a:rPr lang="en-US" dirty="0">
                <a:latin typeface="Lucida Console" panose="020B0609040504020204" pitchFamily="49" charset="0"/>
              </a:rPr>
              <a:t>"))</a:t>
            </a:r>
          </a:p>
          <a:p>
            <a:pPr lvl="1">
              <a:defRPr/>
            </a:pPr>
            <a:r>
              <a:rPr lang="en-US" dirty="0">
                <a:latin typeface="Lucida Console" panose="020B0609040504020204" pitchFamily="49" charset="0"/>
              </a:rPr>
              <a:t>library(stats, </a:t>
            </a:r>
            <a:r>
              <a:rPr lang="en-US" dirty="0" err="1">
                <a:latin typeface="Lucida Console" panose="020B0609040504020204" pitchFamily="49" charset="0"/>
              </a:rPr>
              <a:t>tidyverse</a:t>
            </a:r>
            <a:r>
              <a:rPr lang="en-US" dirty="0">
                <a:latin typeface="Lucida Console" panose="020B0609040504020204" pitchFamily="49" charset="0"/>
              </a:rPr>
              <a:t>)</a:t>
            </a:r>
          </a:p>
          <a:p>
            <a:pPr lvl="1">
              <a:defRPr/>
            </a:pPr>
            <a:r>
              <a:rPr lang="en-US" dirty="0"/>
              <a:t>OR use </a:t>
            </a:r>
            <a:r>
              <a:rPr lang="en-US" dirty="0" err="1">
                <a:latin typeface="Lucida Console" panose="020B0609040504020204" pitchFamily="49" charset="0"/>
              </a:rPr>
              <a:t>pacman</a:t>
            </a:r>
            <a:r>
              <a:rPr lang="en-US" dirty="0">
                <a:latin typeface="Lucida Console" panose="020B0609040504020204" pitchFamily="49" charset="0"/>
              </a:rPr>
              <a:t>::</a:t>
            </a:r>
            <a:r>
              <a:rPr lang="en-US" dirty="0" err="1">
                <a:latin typeface="Lucida Console" panose="020B0609040504020204" pitchFamily="49" charset="0"/>
              </a:rPr>
              <a:t>p_load</a:t>
            </a:r>
            <a:r>
              <a:rPr lang="en-US" dirty="0">
                <a:latin typeface="Lucida Console" panose="020B0609040504020204" pitchFamily="49" charset="0"/>
              </a:rPr>
              <a:t>(stats, </a:t>
            </a:r>
            <a:r>
              <a:rPr lang="en-US" dirty="0" err="1">
                <a:latin typeface="Lucida Console" panose="020B0609040504020204" pitchFamily="49" charset="0"/>
              </a:rPr>
              <a:t>tidyverse</a:t>
            </a:r>
            <a:r>
              <a:rPr lang="en-US" dirty="0">
                <a:latin typeface="Lucida Console" panose="020B0609040504020204" pitchFamily="49" charset="0"/>
              </a:rPr>
              <a:t>)</a:t>
            </a:r>
          </a:p>
          <a:p>
            <a:pPr lvl="1">
              <a:defRPr/>
            </a:pPr>
            <a:endParaRPr lang="en-US" dirty="0">
              <a:latin typeface="Lucida Console" panose="020B0609040504020204" pitchFamily="49" charset="0"/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Load data</a:t>
            </a:r>
          </a:p>
          <a:p>
            <a:pPr lvl="1">
              <a:defRPr/>
            </a:pPr>
            <a:r>
              <a:rPr lang="en-US" dirty="0" err="1">
                <a:latin typeface="Lucida Console" panose="020B0609040504020204" pitchFamily="49" charset="0"/>
              </a:rPr>
              <a:t>name_of_object</a:t>
            </a:r>
            <a:r>
              <a:rPr lang="en-US" dirty="0">
                <a:latin typeface="Lucida Console" panose="020B0609040504020204" pitchFamily="49" charset="0"/>
              </a:rPr>
              <a:t> &lt;- </a:t>
            </a:r>
            <a:r>
              <a:rPr lang="en-US" dirty="0" err="1">
                <a:latin typeface="Lucida Console" panose="020B0609040504020204" pitchFamily="49" charset="0"/>
              </a:rPr>
              <a:t>read_csv</a:t>
            </a:r>
            <a:r>
              <a:rPr lang="en-US" dirty="0">
                <a:latin typeface="Lucida Console" panose="020B0609040504020204" pitchFamily="49" charset="0"/>
              </a:rPr>
              <a:t>("</a:t>
            </a:r>
            <a:r>
              <a:rPr lang="en-US" dirty="0" err="1">
                <a:latin typeface="Lucida Console" panose="020B0609040504020204" pitchFamily="49" charset="0"/>
              </a:rPr>
              <a:t>path_to_data</a:t>
            </a:r>
            <a:r>
              <a:rPr lang="en-US" dirty="0">
                <a:latin typeface="Lucida Console" panose="020B0609040504020204" pitchFamily="49" charset="0"/>
              </a:rPr>
              <a:t>/folder/</a:t>
            </a:r>
            <a:r>
              <a:rPr lang="en-US" dirty="0" err="1">
                <a:latin typeface="Lucida Console" panose="020B0609040504020204" pitchFamily="49" charset="0"/>
              </a:rPr>
              <a:t>file.csv</a:t>
            </a:r>
            <a:r>
              <a:rPr lang="en-US" dirty="0">
                <a:latin typeface="Lucida Console" panose="020B0609040504020204" pitchFamily="49" charset="0"/>
              </a:rPr>
              <a:t>")</a:t>
            </a:r>
          </a:p>
          <a:p>
            <a:pPr lvl="1">
              <a:defRPr/>
            </a:pPr>
            <a:endParaRPr lang="en-US" dirty="0">
              <a:latin typeface="Lucida Console" panose="020B0609040504020204" pitchFamily="49" charset="0"/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/>
              <a:t>Run scripts</a:t>
            </a:r>
          </a:p>
          <a:p>
            <a:pPr lvl="1">
              <a:defRPr/>
            </a:pPr>
            <a:r>
              <a:rPr lang="en-US" dirty="0">
                <a:latin typeface="Lucida Console" panose="020B0609040504020204" pitchFamily="49" charset="0"/>
              </a:rPr>
              <a:t>source("scripts/0_clean_data.R")</a:t>
            </a:r>
          </a:p>
          <a:p>
            <a:pPr marL="457200" lvl="1" indent="0">
              <a:buNone/>
              <a:defRPr/>
            </a:pPr>
            <a:endParaRPr lang="en-US" dirty="0">
              <a:latin typeface="Lucida Console" panose="020B0609040504020204" pitchFamily="49" charset="0"/>
            </a:endParaRPr>
          </a:p>
          <a:p>
            <a:pPr marL="457200" lvl="1" indent="0">
              <a:buNone/>
              <a:defRPr/>
            </a:pPr>
            <a:r>
              <a:rPr lang="en-US" b="1" dirty="0"/>
              <a:t>LEAVE DESCRIPTIVE COMMENTS!!!</a:t>
            </a:r>
          </a:p>
        </p:txBody>
      </p:sp>
    </p:spTree>
    <p:extLst>
      <p:ext uri="{BB962C8B-B14F-4D97-AF65-F5344CB8AC3E}">
        <p14:creationId xmlns:p14="http://schemas.microsoft.com/office/powerpoint/2010/main" val="2185045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50260-8875-EB56-8CC4-CD17C2DCE645}"/>
              </a:ext>
            </a:extLst>
          </p:cNvPr>
          <p:cNvSpPr txBox="1">
            <a:spLocks/>
          </p:cNvSpPr>
          <p:nvPr/>
        </p:nvSpPr>
        <p:spPr>
          <a:xfrm>
            <a:off x="392913" y="232872"/>
            <a:ext cx="4795313" cy="67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Tidyverse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D5C851-BADA-7B87-259D-40E5E207D1D5}"/>
              </a:ext>
            </a:extLst>
          </p:cNvPr>
          <p:cNvSpPr txBox="1"/>
          <p:nvPr/>
        </p:nvSpPr>
        <p:spPr>
          <a:xfrm>
            <a:off x="2626271" y="801581"/>
            <a:ext cx="69394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hlinkClick r:id="rId3"/>
              </a:rPr>
              <a:t>https://www.tidyverse.org</a:t>
            </a:r>
            <a:r>
              <a:rPr lang="en-US" sz="4000" dirty="0"/>
              <a:t> </a:t>
            </a: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7CBAEF97-9340-5579-C892-2B1E3C77B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636" y="1896939"/>
            <a:ext cx="5189878" cy="3836276"/>
          </a:xfrm>
          <a:prstGeom prst="rect">
            <a:avLst/>
          </a:prstGeom>
        </p:spPr>
      </p:pic>
      <p:pic>
        <p:nvPicPr>
          <p:cNvPr id="13" name="Picture 1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DDDEEDD-EE5F-CD81-8B08-FBF27AE6F2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8" y="1637106"/>
            <a:ext cx="5034456" cy="3798670"/>
          </a:xfrm>
          <a:prstGeom prst="rect">
            <a:avLst/>
          </a:prstGeom>
        </p:spPr>
      </p:pic>
      <p:pic>
        <p:nvPicPr>
          <p:cNvPr id="15" name="Picture 14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9E1AD373-81AD-26E0-1B47-866CB619A8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0356" y="5351836"/>
            <a:ext cx="4905668" cy="115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505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50260-8875-EB56-8CC4-CD17C2DCE645}"/>
              </a:ext>
            </a:extLst>
          </p:cNvPr>
          <p:cNvSpPr txBox="1">
            <a:spLocks/>
          </p:cNvSpPr>
          <p:nvPr/>
        </p:nvSpPr>
        <p:spPr>
          <a:xfrm>
            <a:off x="392913" y="232872"/>
            <a:ext cx="4795313" cy="67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packages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D5C851-BADA-7B87-259D-40E5E207D1D5}"/>
              </a:ext>
            </a:extLst>
          </p:cNvPr>
          <p:cNvSpPr txBox="1"/>
          <p:nvPr/>
        </p:nvSpPr>
        <p:spPr>
          <a:xfrm>
            <a:off x="392913" y="1221967"/>
            <a:ext cx="843383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The Comprehensive R Archive Network</a:t>
            </a:r>
          </a:p>
          <a:p>
            <a:r>
              <a:rPr lang="en-US" sz="4000" dirty="0">
                <a:hlinkClick r:id="rId3"/>
              </a:rPr>
              <a:t>https://cran.r-project.org</a:t>
            </a:r>
            <a:endParaRPr lang="en-US" sz="4000" dirty="0"/>
          </a:p>
          <a:p>
            <a:endParaRPr lang="en-US" sz="4000" dirty="0"/>
          </a:p>
          <a:p>
            <a:r>
              <a:rPr lang="en-US" sz="4000" dirty="0"/>
              <a:t>Find any R package and run R code</a:t>
            </a:r>
          </a:p>
          <a:p>
            <a:r>
              <a:rPr lang="en-US" sz="4000" dirty="0">
                <a:hlinkClick r:id="rId4"/>
              </a:rPr>
              <a:t>https://rdrr.io</a:t>
            </a:r>
            <a:r>
              <a:rPr lang="en-US" sz="4000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77AD0D-63AE-C7E1-AFC4-B08F31258299}"/>
              </a:ext>
            </a:extLst>
          </p:cNvPr>
          <p:cNvSpPr txBox="1"/>
          <p:nvPr/>
        </p:nvSpPr>
        <p:spPr>
          <a:xfrm>
            <a:off x="8826751" y="2094496"/>
            <a:ext cx="3620538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Try these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Biostatistics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biostat3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err="1"/>
              <a:t>bioi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psych</a:t>
            </a:r>
          </a:p>
        </p:txBody>
      </p:sp>
    </p:spTree>
    <p:extLst>
      <p:ext uri="{BB962C8B-B14F-4D97-AF65-F5344CB8AC3E}">
        <p14:creationId xmlns:p14="http://schemas.microsoft.com/office/powerpoint/2010/main" val="2061612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50260-8875-EB56-8CC4-CD17C2DCE645}"/>
              </a:ext>
            </a:extLst>
          </p:cNvPr>
          <p:cNvSpPr txBox="1">
            <a:spLocks/>
          </p:cNvSpPr>
          <p:nvPr/>
        </p:nvSpPr>
        <p:spPr>
          <a:xfrm>
            <a:off x="392913" y="232872"/>
            <a:ext cx="4795313" cy="674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RStudio basics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29FB85E-7477-1339-7198-0F9FFB170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39" y="845303"/>
            <a:ext cx="10952922" cy="6012697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6D8CA0F-00EC-3CB5-8F31-BE7D44D8E3BE}"/>
              </a:ext>
            </a:extLst>
          </p:cNvPr>
          <p:cNvSpPr txBox="1">
            <a:spLocks/>
          </p:cNvSpPr>
          <p:nvPr/>
        </p:nvSpPr>
        <p:spPr>
          <a:xfrm>
            <a:off x="4714898" y="2734052"/>
            <a:ext cx="1069676" cy="4247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en-US" sz="2400" dirty="0">
                <a:solidFill>
                  <a:srgbClr val="FF0000"/>
                </a:solidFill>
              </a:rPr>
              <a:t>Files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22C5621-56EE-EAD7-B5D0-0364E739C67D}"/>
              </a:ext>
            </a:extLst>
          </p:cNvPr>
          <p:cNvSpPr txBox="1">
            <a:spLocks/>
          </p:cNvSpPr>
          <p:nvPr/>
        </p:nvSpPr>
        <p:spPr>
          <a:xfrm>
            <a:off x="4714898" y="5480565"/>
            <a:ext cx="2610241" cy="4247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en-US" sz="2400" dirty="0">
                <a:solidFill>
                  <a:srgbClr val="FF0000"/>
                </a:solidFill>
              </a:rPr>
              <a:t>Code &amp; Terminal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BC6D192B-3695-B6D3-5BEB-F5B2588EFBA3}"/>
              </a:ext>
            </a:extLst>
          </p:cNvPr>
          <p:cNvSpPr txBox="1">
            <a:spLocks/>
          </p:cNvSpPr>
          <p:nvPr/>
        </p:nvSpPr>
        <p:spPr>
          <a:xfrm>
            <a:off x="9410918" y="5391243"/>
            <a:ext cx="1871432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en-US" sz="2400" dirty="0">
                <a:solidFill>
                  <a:srgbClr val="FF0000"/>
                </a:solidFill>
              </a:rPr>
              <a:t>Folders, viz, packages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2CAB0DF-3A5E-17F1-AB24-61D16832DD2A}"/>
              </a:ext>
            </a:extLst>
          </p:cNvPr>
          <p:cNvSpPr txBox="1">
            <a:spLocks/>
          </p:cNvSpPr>
          <p:nvPr/>
        </p:nvSpPr>
        <p:spPr>
          <a:xfrm>
            <a:off x="9307275" y="2309320"/>
            <a:ext cx="2078717" cy="4247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en-US" sz="2400" dirty="0">
                <a:solidFill>
                  <a:srgbClr val="FF0000"/>
                </a:solidFill>
              </a:rPr>
              <a:t>Environment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53C97836-5611-8B09-CEF3-B7235DA1316B}"/>
              </a:ext>
            </a:extLst>
          </p:cNvPr>
          <p:cNvSpPr txBox="1">
            <a:spLocks/>
          </p:cNvSpPr>
          <p:nvPr/>
        </p:nvSpPr>
        <p:spPr>
          <a:xfrm>
            <a:off x="1013342" y="2907830"/>
            <a:ext cx="6073258" cy="2862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en-US" sz="1400" dirty="0"/>
              <a:t>command + enter to submit line of code</a:t>
            </a:r>
          </a:p>
        </p:txBody>
      </p:sp>
    </p:spTree>
    <p:extLst>
      <p:ext uri="{BB962C8B-B14F-4D97-AF65-F5344CB8AC3E}">
        <p14:creationId xmlns:p14="http://schemas.microsoft.com/office/powerpoint/2010/main" val="4234317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7">
      <a:dk1>
        <a:srgbClr val="1C1C1C"/>
      </a:dk1>
      <a:lt1>
        <a:srgbClr val="F5F3EF"/>
      </a:lt1>
      <a:dk2>
        <a:srgbClr val="777777"/>
      </a:dk2>
      <a:lt2>
        <a:srgbClr val="E3E3E3"/>
      </a:lt2>
      <a:accent1>
        <a:srgbClr val="B3C9CD"/>
      </a:accent1>
      <a:accent2>
        <a:srgbClr val="ECB748"/>
      </a:accent2>
      <a:accent3>
        <a:srgbClr val="E0D5C0"/>
      </a:accent3>
      <a:accent4>
        <a:srgbClr val="F5F3EF"/>
      </a:accent4>
      <a:accent5>
        <a:srgbClr val="E0D5C0"/>
      </a:accent5>
      <a:accent6>
        <a:srgbClr val="FFFFFF"/>
      </a:accent6>
      <a:hlink>
        <a:srgbClr val="287DFF"/>
      </a:hlink>
      <a:folHlink>
        <a:srgbClr val="21FC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U_Brand_Template" id="{08A68AB4-5590-4B4B-BF52-0B4B70F43C38}" vid="{247FEBA0-18E1-A94F-A103-A8783525E83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E8E9D3969D684A93D91DA2BD838286" ma:contentTypeVersion="18" ma:contentTypeDescription="Create a new document." ma:contentTypeScope="" ma:versionID="4c469867a3f215abcc25e347498f720d">
  <xsd:schema xmlns:xsd="http://www.w3.org/2001/XMLSchema" xmlns:xs="http://www.w3.org/2001/XMLSchema" xmlns:p="http://schemas.microsoft.com/office/2006/metadata/properties" xmlns:ns2="afc47b12-cb57-4116-9c0c-4fb41577a2e5" xmlns:ns3="a63f8c51-8f9e-4dd1-b6cd-8c5ff29615d2" targetNamespace="http://schemas.microsoft.com/office/2006/metadata/properties" ma:root="true" ma:fieldsID="4cdad052b18760ad75279e6527f0276f" ns2:_="" ns3:_="">
    <xsd:import namespace="afc47b12-cb57-4116-9c0c-4fb41577a2e5"/>
    <xsd:import namespace="a63f8c51-8f9e-4dd1-b6cd-8c5ff29615d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c47b12-cb57-4116-9c0c-4fb41577a2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dc383c50-2e5a-4ee2-a287-62075b1c8a1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3f8c51-8f9e-4dd1-b6cd-8c5ff29615d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a2593170-8ea5-4dbf-ad83-73f2293b0ef3}" ma:internalName="TaxCatchAll" ma:showField="CatchAllData" ma:web="a63f8c51-8f9e-4dd1-b6cd-8c5ff29615d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4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63f8c51-8f9e-4dd1-b6cd-8c5ff29615d2" xsi:nil="true"/>
    <lcf76f155ced4ddcb4097134ff3c332f xmlns="afc47b12-cb57-4116-9c0c-4fb41577a2e5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6D46203-7850-44AF-BE55-8C2C18B4C5F4}">
  <ds:schemaRefs>
    <ds:schemaRef ds:uri="a63f8c51-8f9e-4dd1-b6cd-8c5ff29615d2"/>
    <ds:schemaRef ds:uri="afc47b12-cb57-4116-9c0c-4fb41577a2e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3CF1739-30E1-4907-B4F2-D399C26274F3}">
  <ds:schemaRefs>
    <ds:schemaRef ds:uri="a63f8c51-8f9e-4dd1-b6cd-8c5ff29615d2"/>
    <ds:schemaRef ds:uri="afc47b12-cb57-4116-9c0c-4fb41577a2e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29A58D2-4EA6-4EFD-9D2D-CCE00278E9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9672</TotalTime>
  <Words>863</Words>
  <Application>Microsoft Macintosh PowerPoint</Application>
  <PresentationFormat>Widescreen</PresentationFormat>
  <Paragraphs>175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Aptos Narrow</vt:lpstr>
      <vt:lpstr>Arial</vt:lpstr>
      <vt:lpstr>Calibri</vt:lpstr>
      <vt:lpstr>Calibri Light</vt:lpstr>
      <vt:lpstr>Courier New</vt:lpstr>
      <vt:lpstr>Lucida Console</vt:lpstr>
      <vt:lpstr>Tahoma</vt:lpstr>
      <vt:lpstr>Times</vt:lpstr>
      <vt:lpstr>Office Theme</vt:lpstr>
      <vt:lpstr>CPBP 8306:  Introduction to R</vt:lpstr>
      <vt:lpstr>PowerPoint Presentation</vt:lpstr>
      <vt:lpstr>Getting started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write a literature review</dc:title>
  <dc:creator>Borycz, Joshua D</dc:creator>
  <cp:lastModifiedBy>Borycz, Joshua D</cp:lastModifiedBy>
  <cp:revision>90</cp:revision>
  <dcterms:created xsi:type="dcterms:W3CDTF">2022-08-02T18:04:34Z</dcterms:created>
  <dcterms:modified xsi:type="dcterms:W3CDTF">2025-08-26T19:05:44Z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0x010100B8E8E9D3969D684A93D91DA2BD838286</vt:lpwstr>
  </property>
  <property fmtid="{D5CDD505-2E9C-101B-9397-08002B2CF9AE}" pid="3" name="MediaServiceImageTags">
    <vt:lpwstr/>
  </property>
</Properties>
</file>

<file path=docProps/thumbnail.jpeg>
</file>